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336" r:id="rId2"/>
    <p:sldId id="337" r:id="rId3"/>
    <p:sldId id="342" r:id="rId4"/>
    <p:sldId id="258" r:id="rId5"/>
    <p:sldId id="259" r:id="rId6"/>
    <p:sldId id="260" r:id="rId7"/>
    <p:sldId id="261" r:id="rId8"/>
    <p:sldId id="262" r:id="rId9"/>
    <p:sldId id="268" r:id="rId10"/>
    <p:sldId id="343" r:id="rId11"/>
    <p:sldId id="344" r:id="rId12"/>
    <p:sldId id="346" r:id="rId13"/>
    <p:sldId id="345" r:id="rId14"/>
    <p:sldId id="263" r:id="rId15"/>
    <p:sldId id="264" r:id="rId16"/>
    <p:sldId id="265" r:id="rId17"/>
    <p:sldId id="266" r:id="rId18"/>
    <p:sldId id="267" r:id="rId19"/>
    <p:sldId id="269" r:id="rId20"/>
    <p:sldId id="334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339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38" r:id="rId58"/>
    <p:sldId id="340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35" r:id="rId77"/>
    <p:sldId id="322" r:id="rId78"/>
    <p:sldId id="323" r:id="rId79"/>
    <p:sldId id="332" r:id="rId80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7" autoAdjust="0"/>
    <p:restoredTop sz="94660"/>
  </p:normalViewPr>
  <p:slideViewPr>
    <p:cSldViewPr snapToGrid="0">
      <p:cViewPr>
        <p:scale>
          <a:sx n="82" d="100"/>
          <a:sy n="82" d="100"/>
        </p:scale>
        <p:origin x="131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0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18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12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F168-6DB2-4B00-BE36-1D00E8C335D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1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788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3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4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1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11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5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9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4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6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87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4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379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96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1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56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8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72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3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1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65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0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26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72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91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23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93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79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03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73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9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0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78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259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00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603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7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7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43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563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C2043-7895-41C3-AF10-1FFC31F2CBC9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5992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8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31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7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036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8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46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96C4FA-4B4D-4427-8080-3C9C21BE5146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65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52A770-D98A-41FA-9406-544D079D5C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8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_Frontier_Foundation" TargetMode="External"/><Relationship Id="rId2" Type="http://schemas.openxmlformats.org/officeDocument/2006/relationships/hyperlink" Target="https://en.wikipedia.org/wiki/Digital_Millennium_Copyright_Ac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ipper_chip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en.wikipedia.org/wiki/Pretty_Good_Privac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ual_EC_DRBG" TargetMode="External"/><Relationship Id="rId5" Type="http://schemas.openxmlformats.org/officeDocument/2006/relationships/hyperlink" Target="https://csa-scientist-open-letter.org/Sep2025" TargetMode="External"/><Relationship Id="rId4" Type="http://schemas.openxmlformats.org/officeDocument/2006/relationships/hyperlink" Target="https://fightchatcontrol.e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jkatz/imc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c.cryptobook.us/" TargetMode="External"/><Relationship Id="rId4" Type="http://schemas.openxmlformats.org/officeDocument/2006/relationships/hyperlink" Target="http://joyofcryptography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8.w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0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,_Y_&amp;_Z" TargetMode="External"/><Relationship Id="rId2" Type="http://schemas.openxmlformats.org/officeDocument/2006/relationships/hyperlink" Target="https://en.wikipedia.org/wiki/Dermot_Tu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.gouv.fr/sites/default/files/document/Quantum_Key_Distribution_Position_Paper.pdf" TargetMode="External"/><Relationship Id="rId2" Type="http://schemas.openxmlformats.org/officeDocument/2006/relationships/hyperlink" Target="http://www.nsa.gov/Cybersecurity/Quantum-Key-Distribution-QKD-and-Quantum-Cryptography-Q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7.15116.pdf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20.wmf"/><Relationship Id="rId4" Type="http://schemas.openxmlformats.org/officeDocument/2006/relationships/image" Target="../media/image18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642910" y="214290"/>
            <a:ext cx="7772400" cy="239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-US" b="1"/>
              <a:t>Chapter 1</a:t>
            </a:r>
            <a:br>
              <a:rPr lang="en-US"/>
            </a:br>
            <a:r>
              <a:rPr lang="en-US" b="1">
                <a:solidFill>
                  <a:srgbClr val="0070C0"/>
                </a:solidFill>
              </a:rPr>
              <a:t>Introduction to Cryptography 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641600" y="2860527"/>
            <a:ext cx="3962400" cy="10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</a:pPr>
            <a: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Stefan</a:t>
            </a:r>
            <a:r>
              <a:rPr lang="en-US" sz="30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Dziembowski</a:t>
            </a:r>
            <a:b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www.crypto.edu.pl/Dziembowski</a:t>
            </a:r>
            <a:br>
              <a:rPr lang="en-US" sz="18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br>
              <a:rPr lang="en-US" sz="30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600" b="1" u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University of Warsaw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sz="3200" b="0" u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3">
            <a:alphaModFix/>
          </a:blip>
          <a:srcRect r="58267"/>
          <a:stretch/>
        </p:blipFill>
        <p:spPr>
          <a:xfrm>
            <a:off x="3779912" y="4509120"/>
            <a:ext cx="1418989" cy="1526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99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FED9-3C31-FD71-0F69-14407FA5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 citizens have a right to analyse and use strong cryptography?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5F17-D3A1-8C7C-72AB-D026D50C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6552"/>
            <a:ext cx="7886700" cy="50554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</a:t>
            </a:r>
            <a:r>
              <a:rPr lang="en-GB" b="1" dirty="0">
                <a:solidFill>
                  <a:srgbClr val="FF0000"/>
                </a:solidFill>
              </a:rPr>
              <a:t>opponents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Governments</a:t>
            </a:r>
            <a:r>
              <a:rPr lang="en-GB" dirty="0"/>
              <a:t> and their </a:t>
            </a:r>
            <a:r>
              <a:rPr lang="en-GB" b="1" dirty="0"/>
              <a:t>agencies</a:t>
            </a:r>
            <a:r>
              <a:rPr lang="en-GB" dirty="0"/>
              <a:t> (most notably: the US </a:t>
            </a:r>
            <a:r>
              <a:rPr lang="en-GB" b="1" dirty="0"/>
              <a:t>National Security Agency</a:t>
            </a:r>
            <a:r>
              <a:rPr lang="en-GB" dirty="0"/>
              <a:t>).</a:t>
            </a:r>
            <a:br>
              <a:rPr lang="en-GB" dirty="0"/>
            </a:br>
            <a:endParaRPr lang="en-GB" dirty="0"/>
          </a:p>
          <a:p>
            <a:pPr lvl="1"/>
            <a:r>
              <a:rPr lang="en-GB" b="1" dirty="0"/>
              <a:t>control proliferation to other countries </a:t>
            </a:r>
            <a:r>
              <a:rPr lang="en-GB" dirty="0"/>
              <a:t>(mainly in the past)</a:t>
            </a:r>
          </a:p>
          <a:p>
            <a:pPr lvl="1"/>
            <a:r>
              <a:rPr lang="en-GB" dirty="0"/>
              <a:t>tracing </a:t>
            </a:r>
            <a:r>
              <a:rPr lang="en-GB" b="1" dirty="0"/>
              <a:t>criminal</a:t>
            </a:r>
            <a:r>
              <a:rPr lang="en-GB" dirty="0"/>
              <a:t> and </a:t>
            </a:r>
            <a:r>
              <a:rPr lang="en-GB" b="1" dirty="0"/>
              <a:t>terrorist</a:t>
            </a:r>
            <a:r>
              <a:rPr lang="en-GB" dirty="0"/>
              <a:t> activities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Some corporations:</a:t>
            </a:r>
          </a:p>
          <a:p>
            <a:pPr lvl="1"/>
            <a:r>
              <a:rPr lang="en-GB" b="1" dirty="0"/>
              <a:t>copyright protection </a:t>
            </a:r>
            <a:r>
              <a:rPr lang="en-GB" dirty="0"/>
              <a:t>(see, e.g., </a:t>
            </a:r>
            <a:r>
              <a:rPr lang="en-GB" dirty="0">
                <a:hlinkClick r:id="rId2"/>
              </a:rPr>
              <a:t>Digital Millennium Copyright Act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</a:t>
            </a:r>
            <a:r>
              <a:rPr lang="en-GB" b="1" dirty="0">
                <a:solidFill>
                  <a:srgbClr val="00B050"/>
                </a:solidFill>
              </a:rPr>
              <a:t>proponents</a:t>
            </a:r>
            <a:r>
              <a:rPr lang="en-GB" dirty="0"/>
              <a:t>:</a:t>
            </a:r>
          </a:p>
          <a:p>
            <a:r>
              <a:rPr lang="en-GB" b="1" dirty="0"/>
              <a:t>academics</a:t>
            </a:r>
          </a:p>
          <a:p>
            <a:r>
              <a:rPr lang="en-GB" b="1" dirty="0"/>
              <a:t>civil liberties organizations </a:t>
            </a:r>
            <a:r>
              <a:rPr lang="en-GB" dirty="0"/>
              <a:t>(e.g., </a:t>
            </a:r>
            <a:r>
              <a:rPr lang="en-GB" dirty="0">
                <a:hlinkClick r:id="rId3"/>
              </a:rPr>
              <a:t>Electronic Frontier Foundation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80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B49F-7547-FB0A-31F8-A0E0FFBF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A3BE-CAA3-7F43-92ED-1122625C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52401"/>
            <a:ext cx="7886700" cy="1007783"/>
          </a:xfrm>
        </p:spPr>
        <p:txBody>
          <a:bodyPr/>
          <a:lstStyle/>
          <a:p>
            <a:r>
              <a:rPr lang="en-PL" dirty="0"/>
              <a:t>“Crypto wars”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4CA9-CD38-EEB9-1584-442B7FB5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40220"/>
            <a:ext cx="8185149" cy="546537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sz="3800" b="1" dirty="0">
                <a:solidFill>
                  <a:srgbClr val="00B050"/>
                </a:solidFill>
              </a:rPr>
              <a:t>Good crypto implemented correctly is</a:t>
            </a:r>
            <a:br>
              <a:rPr lang="en-GB" sz="3800" b="1" dirty="0">
                <a:solidFill>
                  <a:srgbClr val="00B050"/>
                </a:solidFill>
              </a:rPr>
            </a:br>
            <a:r>
              <a:rPr lang="en-GB" sz="3800" b="1" dirty="0">
                <a:solidFill>
                  <a:srgbClr val="00B050"/>
                </a:solidFill>
              </a:rPr>
              <a:t>impossible to break even for governmental agencies.</a:t>
            </a:r>
            <a:br>
              <a:rPr lang="en-GB" sz="3800" b="1" dirty="0">
                <a:solidFill>
                  <a:srgbClr val="00B050"/>
                </a:solidFill>
              </a:rPr>
            </a:br>
            <a:endParaRPr lang="en-GB" sz="3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dirty="0"/>
              <a:t>Attempts to circumvent it:</a:t>
            </a:r>
          </a:p>
          <a:p>
            <a:r>
              <a:rPr lang="en-GB" b="1" dirty="0">
                <a:solidFill>
                  <a:srgbClr val="FF0000"/>
                </a:solidFill>
              </a:rPr>
              <a:t>criminalizing cryptanalysis </a:t>
            </a:r>
          </a:p>
          <a:p>
            <a:r>
              <a:rPr lang="en-GB" b="1" dirty="0">
                <a:solidFill>
                  <a:srgbClr val="FF0000"/>
                </a:solidFill>
              </a:rPr>
              <a:t>export  control</a:t>
            </a:r>
            <a:r>
              <a:rPr lang="en-GB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GB" dirty="0"/>
              <a:t>mainly in the past,</a:t>
            </a:r>
          </a:p>
          <a:p>
            <a:pPr lvl="1"/>
            <a:r>
              <a:rPr lang="en-GB" dirty="0"/>
              <a:t>possible to </a:t>
            </a:r>
            <a:r>
              <a:rPr lang="en-GB" b="1" dirty="0"/>
              <a:t>bypass using the US First Amendment (freedom of speech), </a:t>
            </a:r>
            <a:r>
              <a:rPr lang="en-GB" dirty="0"/>
              <a:t>see, e.g., the history of </a:t>
            </a:r>
            <a:r>
              <a:rPr lang="en-GB" dirty="0">
                <a:hlinkClick r:id="rId2"/>
              </a:rPr>
              <a:t>PGP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weak crypto 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rgbClr val="FF0000"/>
                </a:solidFill>
              </a:rPr>
              <a:t>artificially short keys</a:t>
            </a:r>
          </a:p>
          <a:p>
            <a:r>
              <a:rPr lang="en-GB" b="1" dirty="0">
                <a:solidFill>
                  <a:srgbClr val="FF0000"/>
                </a:solidFill>
              </a:rPr>
              <a:t>official backdoors</a:t>
            </a:r>
          </a:p>
          <a:p>
            <a:pPr lvl="1"/>
            <a:r>
              <a:rPr lang="en-GB" dirty="0"/>
              <a:t>key escrow (see, e.g.,  </a:t>
            </a:r>
            <a:r>
              <a:rPr lang="en-PL" dirty="0"/>
              <a:t>the </a:t>
            </a:r>
            <a:r>
              <a:rPr lang="en-PL" dirty="0">
                <a:hlinkClick r:id="rId3"/>
              </a:rPr>
              <a:t>Clipper chip</a:t>
            </a:r>
            <a:r>
              <a:rPr lang="en-PL" dirty="0"/>
              <a:t>)</a:t>
            </a:r>
          </a:p>
          <a:p>
            <a:pPr lvl="1"/>
            <a:r>
              <a:rPr lang="en-PL" dirty="0"/>
              <a:t>very recently: </a:t>
            </a:r>
            <a:r>
              <a:rPr lang="en-GB" dirty="0">
                <a:hlinkClick r:id="rId4"/>
              </a:rPr>
              <a:t>the EU’s</a:t>
            </a:r>
            <a:r>
              <a:rPr lang="en-PL" dirty="0">
                <a:hlinkClick r:id="rId4"/>
              </a:rPr>
              <a:t> chat control directive</a:t>
            </a:r>
            <a:r>
              <a:rPr lang="en-PL" dirty="0"/>
              <a:t> (see also:  </a:t>
            </a:r>
            <a:r>
              <a:rPr lang="en-GB" dirty="0">
                <a:hlinkClick r:id="rId5"/>
              </a:rPr>
              <a:t>https://csa-scientist-open-letter.org/Sep2025</a:t>
            </a:r>
            <a:r>
              <a:rPr lang="en-GB" dirty="0"/>
              <a:t>) </a:t>
            </a:r>
            <a:endParaRPr lang="en-PL" dirty="0"/>
          </a:p>
          <a:p>
            <a:r>
              <a:rPr lang="en-GB" b="1" dirty="0">
                <a:solidFill>
                  <a:srgbClr val="FF0000"/>
                </a:solidFill>
              </a:rPr>
              <a:t>unofficial backdoors</a:t>
            </a:r>
          </a:p>
          <a:p>
            <a:pPr lvl="1"/>
            <a:r>
              <a:rPr lang="en-GB" dirty="0">
                <a:hlinkClick r:id="rId6"/>
              </a:rPr>
              <a:t>DUAL_EC_DRGB </a:t>
            </a:r>
            <a:r>
              <a:rPr lang="en-GB" dirty="0"/>
              <a:t>– we will look at it later</a:t>
            </a:r>
          </a:p>
          <a:p>
            <a:pPr lvl="1"/>
            <a:endParaRPr lang="en-GB" dirty="0"/>
          </a:p>
          <a:p>
            <a:r>
              <a:rPr lang="en-GB" dirty="0"/>
              <a:t> supply chain attacks, side channel attacks, malware attacks,…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49AA4-4F9E-A6E5-9AD9-B0E1E166AA35}"/>
              </a:ext>
            </a:extLst>
          </p:cNvPr>
          <p:cNvGrpSpPr/>
          <p:nvPr/>
        </p:nvGrpSpPr>
        <p:grpSpPr>
          <a:xfrm>
            <a:off x="2743147" y="3616573"/>
            <a:ext cx="3657705" cy="769441"/>
            <a:chOff x="2654827" y="4001294"/>
            <a:chExt cx="3657705" cy="7694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8AF7D2-AAA8-506B-49A5-2B34138474A8}"/>
                    </a:ext>
                  </a:extLst>
                </p:cNvPr>
                <p:cNvSpPr txBox="1"/>
                <p:nvPr/>
              </p:nvSpPr>
              <p:spPr>
                <a:xfrm>
                  <a:off x="2654827" y="4001294"/>
                  <a:ext cx="1767947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PL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l-PL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en-PL" sz="1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8AF7D2-AAA8-506B-49A5-2B3413847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4827" y="4001294"/>
                  <a:ext cx="1767947" cy="769441"/>
                </a:xfrm>
                <a:prstGeom prst="rect">
                  <a:avLst/>
                </a:prstGeom>
                <a:blipFill>
                  <a:blip r:embed="rId7"/>
                  <a:stretch>
                    <a:fillRect l="-30714" t="-141935" b="-222581"/>
                  </a:stretch>
                </a:blipFill>
              </p:spPr>
              <p:txBody>
                <a:bodyPr/>
                <a:lstStyle/>
                <a:p>
                  <a:r>
                    <a:rPr lang="en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13629-7F43-EB8B-EF9C-4056A74A4357}"/>
                </a:ext>
              </a:extLst>
            </p:cNvPr>
            <p:cNvSpPr txBox="1"/>
            <p:nvPr/>
          </p:nvSpPr>
          <p:spPr>
            <a:xfrm>
              <a:off x="4067174" y="4201348"/>
              <a:ext cx="224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L" dirty="0"/>
                <a:t>we will see 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2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1334-E7FF-37F1-2EAA-70184DF6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Arguments for crypto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ECC63-D2BF-E447-0198-7B7274C7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 </a:t>
            </a:r>
            <a:r>
              <a:rPr lang="en-GB" dirty="0"/>
              <a:t>democratic</a:t>
            </a:r>
            <a:r>
              <a:rPr lang="en-PL" dirty="0"/>
              <a:t> </a:t>
            </a:r>
            <a:r>
              <a:rPr lang="en-GB" dirty="0"/>
              <a:t>countries,</a:t>
            </a:r>
            <a:r>
              <a:rPr lang="en-PL" dirty="0"/>
              <a:t> the </a:t>
            </a:r>
            <a:r>
              <a:rPr lang="en-PL" b="1" dirty="0">
                <a:solidFill>
                  <a:srgbClr val="0070C0"/>
                </a:solidFill>
              </a:rPr>
              <a:t>governmental agencies are the “good guys” </a:t>
            </a:r>
            <a:r>
              <a:rPr lang="en-PL" dirty="0"/>
              <a:t>and are controlled.</a:t>
            </a:r>
            <a:br>
              <a:rPr lang="en-PL" dirty="0"/>
            </a:br>
            <a:endParaRPr lang="en-PL" dirty="0"/>
          </a:p>
          <a:p>
            <a:r>
              <a:rPr lang="en-PL" dirty="0"/>
              <a:t>Digital crime is a </a:t>
            </a:r>
            <a:r>
              <a:rPr lang="en-GB" dirty="0"/>
              <a:t>considerable</a:t>
            </a:r>
            <a:r>
              <a:rPr lang="en-PL" dirty="0"/>
              <a:t> problem (e.g., </a:t>
            </a:r>
            <a:r>
              <a:rPr lang="en-PL" b="1" dirty="0">
                <a:solidFill>
                  <a:srgbClr val="FF0000"/>
                </a:solidFill>
              </a:rPr>
              <a:t>child abuse, terrorism</a:t>
            </a:r>
            <a:r>
              <a:rPr lang="en-PL" dirty="0"/>
              <a:t>).</a:t>
            </a:r>
            <a:br>
              <a:rPr lang="en-PL" dirty="0"/>
            </a:br>
            <a:endParaRPr lang="en-PL" dirty="0"/>
          </a:p>
          <a:p>
            <a:r>
              <a:rPr lang="en-PL" b="1" dirty="0"/>
              <a:t>Copyright owners need protection</a:t>
            </a:r>
            <a:r>
              <a:rPr lang="en-PL" dirty="0"/>
              <a:t>.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2534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B1B0-776B-83D1-5784-C632263E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52591" cy="1127343"/>
          </a:xfrm>
        </p:spPr>
        <p:txBody>
          <a:bodyPr/>
          <a:lstStyle/>
          <a:p>
            <a:r>
              <a:rPr lang="en-PL" dirty="0"/>
              <a:t>Arguments against crypto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2B26-1A39-9860-C00A-17113853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Privacy as a </a:t>
            </a:r>
            <a:r>
              <a:rPr lang="en-PL" b="1" dirty="0">
                <a:solidFill>
                  <a:srgbClr val="FF0000"/>
                </a:solidFill>
              </a:rPr>
              <a:t>fundamental </a:t>
            </a:r>
            <a:r>
              <a:rPr lang="en-GB" b="1" dirty="0">
                <a:solidFill>
                  <a:srgbClr val="FF0000"/>
                </a:solidFill>
              </a:rPr>
              <a:t>citizen's</a:t>
            </a:r>
            <a:r>
              <a:rPr lang="en-PL" b="1" dirty="0">
                <a:solidFill>
                  <a:srgbClr val="FF0000"/>
                </a:solidFill>
              </a:rPr>
              <a:t> right</a:t>
            </a:r>
            <a:r>
              <a:rPr lang="en-PL" dirty="0"/>
              <a:t>: (similar, e.g., to a right to a fair trial)</a:t>
            </a:r>
          </a:p>
          <a:p>
            <a:pPr lvl="1"/>
            <a:r>
              <a:rPr lang="en-GB" dirty="0"/>
              <a:t>e</a:t>
            </a:r>
            <a:r>
              <a:rPr lang="en-PL" dirty="0"/>
              <a:t>ven democratic countries have a long history of privacy abuse</a:t>
            </a:r>
          </a:p>
          <a:p>
            <a:pPr lvl="1"/>
            <a:r>
              <a:rPr lang="en-PL" dirty="0"/>
              <a:t>security agencies have incentives to “take shortcuts”</a:t>
            </a:r>
          </a:p>
          <a:p>
            <a:r>
              <a:rPr lang="en-PL" dirty="0"/>
              <a:t>Impossible to </a:t>
            </a:r>
            <a:r>
              <a:rPr lang="en-PL" b="1" dirty="0">
                <a:solidFill>
                  <a:srgbClr val="7030A0"/>
                </a:solidFill>
              </a:rPr>
              <a:t>limit to one state</a:t>
            </a:r>
            <a:r>
              <a:rPr lang="en-PL" dirty="0"/>
              <a:t>:</a:t>
            </a:r>
          </a:p>
          <a:p>
            <a:pPr lvl="1"/>
            <a:r>
              <a:rPr lang="en-PL" dirty="0"/>
              <a:t>technology is borderless</a:t>
            </a:r>
          </a:p>
          <a:p>
            <a:pPr lvl="1"/>
            <a:r>
              <a:rPr lang="en-GB" dirty="0"/>
              <a:t>E</a:t>
            </a:r>
            <a:r>
              <a:rPr lang="en-PL" dirty="0"/>
              <a:t>ven </a:t>
            </a:r>
            <a:r>
              <a:rPr lang="en-GB" dirty="0"/>
              <a:t>allies</a:t>
            </a:r>
            <a:r>
              <a:rPr lang="en-PL" dirty="0"/>
              <a:t> spy on each other (especially: industrial espionage)</a:t>
            </a:r>
          </a:p>
          <a:p>
            <a:r>
              <a:rPr lang="en-GB" dirty="0"/>
              <a:t>Introduces</a:t>
            </a:r>
            <a:r>
              <a:rPr lang="en-PL" dirty="0"/>
              <a:t> </a:t>
            </a:r>
            <a:r>
              <a:rPr lang="en-PL" b="1" dirty="0">
                <a:solidFill>
                  <a:srgbClr val="0070C0"/>
                </a:solidFill>
              </a:rPr>
              <a:t>additional attack vectors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0426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Three components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008000"/>
                </a:solidFill>
              </a:rPr>
              <a:t>practical apects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FF0000"/>
                </a:solidFill>
              </a:rPr>
              <a:t>mathematical foundations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660066"/>
                </a:solidFill>
              </a:rPr>
              <a:t>new horizons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68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marL="514350" indent="-514350"/>
            <a:r>
              <a:rPr lang="pl-PL" b="1" dirty="0"/>
              <a:t>Practical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pl-PL" b="1" dirty="0">
                <a:solidFill>
                  <a:srgbClr val="800000"/>
                </a:solidFill>
              </a:rPr>
              <a:t>symmetric encryption</a:t>
            </a:r>
            <a:r>
              <a:rPr lang="pl-PL" dirty="0"/>
              <a:t>: block </a:t>
            </a:r>
            <a:r>
              <a:rPr lang="pl-PL" dirty="0" err="1"/>
              <a:t>ciphers</a:t>
            </a:r>
            <a:r>
              <a:rPr lang="pl-PL" dirty="0"/>
              <a:t> and </a:t>
            </a:r>
            <a:r>
              <a:rPr lang="pl-PL" dirty="0" err="1"/>
              <a:t>stream</a:t>
            </a:r>
            <a:r>
              <a:rPr lang="pl-PL" dirty="0"/>
              <a:t> </a:t>
            </a:r>
            <a:r>
              <a:rPr lang="pl-PL" dirty="0" err="1"/>
              <a:t>ciphers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rgbClr val="FF0000"/>
                </a:solidFill>
              </a:rPr>
              <a:t>hash </a:t>
            </a:r>
            <a:r>
              <a:rPr lang="pl-PL" b="1" dirty="0" err="1">
                <a:solidFill>
                  <a:srgbClr val="FF0000"/>
                </a:solidFill>
              </a:rPr>
              <a:t>functions</a:t>
            </a:r>
            <a:r>
              <a:rPr lang="pl-PL" b="1" dirty="0">
                <a:solidFill>
                  <a:srgbClr val="FF0000"/>
                </a:solidFill>
              </a:rPr>
              <a:t> </a:t>
            </a:r>
          </a:p>
          <a:p>
            <a:pPr marL="514350" indent="-514350"/>
            <a:endParaRPr lang="pl-PL" b="1" dirty="0">
              <a:solidFill>
                <a:srgbClr val="FF0000"/>
              </a:solidFill>
            </a:endParaRPr>
          </a:p>
          <a:p>
            <a:pPr marL="514350" indent="-514350"/>
            <a:r>
              <a:rPr lang="pl-PL" b="1" dirty="0" err="1"/>
              <a:t>message</a:t>
            </a:r>
            <a:r>
              <a:rPr lang="pl-PL" b="1" dirty="0"/>
              <a:t> </a:t>
            </a:r>
            <a:r>
              <a:rPr lang="pl-PL" b="1" dirty="0" err="1"/>
              <a:t>authentication</a:t>
            </a:r>
            <a:endParaRPr lang="pl-PL" b="1" dirty="0"/>
          </a:p>
          <a:p>
            <a:pPr marL="514350" indent="-514350"/>
            <a:endParaRPr lang="pl-PL" dirty="0"/>
          </a:p>
          <a:p>
            <a:pPr marL="514350" indent="-514350"/>
            <a:r>
              <a:rPr lang="pl-PL" b="1" dirty="0">
                <a:solidFill>
                  <a:srgbClr val="0000FF"/>
                </a:solidFill>
              </a:rPr>
              <a:t>public-key </a:t>
            </a:r>
            <a:r>
              <a:rPr lang="pl-PL" b="1" dirty="0" err="1">
                <a:solidFill>
                  <a:srgbClr val="0000FF"/>
                </a:solidFill>
              </a:rPr>
              <a:t>infrastructure</a:t>
            </a:r>
            <a:r>
              <a:rPr lang="pl-PL" b="1" dirty="0">
                <a:solidFill>
                  <a:srgbClr val="0000FF"/>
                </a:solidFill>
              </a:rPr>
              <a:t> 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rgbClr val="008000"/>
                </a:solidFill>
              </a:rPr>
              <a:t>elements of number theory </a:t>
            </a:r>
          </a:p>
          <a:p>
            <a:pPr marL="514350" indent="-514350"/>
            <a:endParaRPr lang="pl-PL" b="1" dirty="0">
              <a:solidFill>
                <a:srgbClr val="008000"/>
              </a:solidFill>
            </a:endParaRPr>
          </a:p>
          <a:p>
            <a:pPr marL="514350" indent="-514350"/>
            <a:r>
              <a:rPr lang="pl-PL" b="1" dirty="0">
                <a:solidFill>
                  <a:srgbClr val="00B0F0"/>
                </a:solidFill>
              </a:rPr>
              <a:t>asymetric </a:t>
            </a:r>
            <a:r>
              <a:rPr lang="pl-PL" b="1" dirty="0" err="1">
                <a:solidFill>
                  <a:srgbClr val="00B0F0"/>
                </a:solidFill>
              </a:rPr>
              <a:t>encrypion</a:t>
            </a:r>
            <a:r>
              <a:rPr lang="pl-PL" b="1" dirty="0">
                <a:solidFill>
                  <a:srgbClr val="00B0F0"/>
                </a:solidFill>
              </a:rPr>
              <a:t> 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signature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schemes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48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Mathematical foundations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What makes us believe that the </a:t>
            </a:r>
            <a:r>
              <a:rPr lang="pl-PL" b="1" dirty="0">
                <a:solidFill>
                  <a:srgbClr val="800000"/>
                </a:solidFill>
              </a:rPr>
              <a:t>protocols are secure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dirty="0"/>
              <a:t>Can we formally </a:t>
            </a:r>
            <a:r>
              <a:rPr lang="pl-PL" b="1" dirty="0">
                <a:solidFill>
                  <a:srgbClr val="FF6600"/>
                </a:solidFill>
              </a:rPr>
              <a:t>define </a:t>
            </a:r>
            <a:r>
              <a:rPr lang="pl-PL" dirty="0"/>
              <a:t>“security”?</a:t>
            </a:r>
          </a:p>
          <a:p>
            <a:endParaRPr lang="pl-PL" b="1" dirty="0">
              <a:solidFill>
                <a:srgbClr val="008000"/>
              </a:solidFill>
            </a:endParaRPr>
          </a:p>
          <a:p>
            <a:r>
              <a:rPr lang="pl-PL" dirty="0"/>
              <a:t>Can security be </a:t>
            </a:r>
            <a:r>
              <a:rPr lang="pl-PL" b="1" dirty="0">
                <a:solidFill>
                  <a:srgbClr val="008000"/>
                </a:solidFill>
              </a:rPr>
              <a:t>proven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dirty="0"/>
              <a:t>Do there exist “</a:t>
            </a:r>
            <a:r>
              <a:rPr lang="pl-PL" b="1" dirty="0">
                <a:solidFill>
                  <a:srgbClr val="0000FF"/>
                </a:solidFill>
              </a:rPr>
              <a:t>unbreakable</a:t>
            </a:r>
            <a:r>
              <a:rPr lang="pl-PL" dirty="0"/>
              <a:t>” ciphers?</a:t>
            </a:r>
          </a:p>
        </p:txBody>
      </p:sp>
    </p:spTree>
    <p:extLst>
      <p:ext uri="{BB962C8B-B14F-4D97-AF65-F5344CB8AC3E}">
        <p14:creationId xmlns:p14="http://schemas.microsoft.com/office/powerpoint/2010/main" val="27757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/>
              <a:t>New horizons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Advanced cryptographic protocols, such as:</a:t>
            </a:r>
          </a:p>
          <a:p>
            <a:endParaRPr lang="pl-PL" dirty="0"/>
          </a:p>
          <a:p>
            <a:r>
              <a:rPr lang="pl-PL" b="1" dirty="0">
                <a:solidFill>
                  <a:srgbClr val="800000"/>
                </a:solidFill>
              </a:rPr>
              <a:t>zero-knowledge</a:t>
            </a:r>
          </a:p>
          <a:p>
            <a:endParaRPr lang="pl-PL" dirty="0"/>
          </a:p>
          <a:p>
            <a:r>
              <a:rPr lang="pl-PL" b="1" dirty="0">
                <a:solidFill>
                  <a:srgbClr val="000090"/>
                </a:solidFill>
              </a:rPr>
              <a:t>multiparty computations</a:t>
            </a:r>
          </a:p>
          <a:p>
            <a:endParaRPr lang="pl-PL" dirty="0"/>
          </a:p>
          <a:p>
            <a:r>
              <a:rPr lang="pl-PL" b="1" dirty="0">
                <a:solidFill>
                  <a:srgbClr val="660066"/>
                </a:solidFill>
              </a:rPr>
              <a:t>private information retrieval </a:t>
            </a:r>
          </a:p>
        </p:txBody>
      </p:sp>
      <p:pic>
        <p:nvPicPr>
          <p:cNvPr id="4" name="Picture 2" descr="C:\Users\Stefan\AppData\Local\Microsoft\Windows\Temporary Internet Files\Content.IE5\9N77EC5D\MCj0429837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2286000"/>
            <a:ext cx="2571768" cy="1968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4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about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practical data security </a:t>
            </a:r>
            <a:r>
              <a:rPr lang="en-US" dirty="0"/>
              <a:t>(firewalls, intrusion-detection, VPNs, etc.),</a:t>
            </a:r>
            <a:br>
              <a:rPr lang="pl-PL" dirty="0"/>
            </a:br>
            <a:endParaRPr lang="pl-PL" dirty="0"/>
          </a:p>
          <a:p>
            <a:r>
              <a:rPr lang="en-US" b="1" dirty="0">
                <a:solidFill>
                  <a:srgbClr val="7030A0"/>
                </a:solidFill>
              </a:rPr>
              <a:t>history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of cryptography,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number theory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algebra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b="1" dirty="0">
                <a:solidFill>
                  <a:srgbClr val="0070C0"/>
                </a:solidFill>
              </a:rPr>
            </a:br>
            <a:r>
              <a:rPr lang="en-US" dirty="0"/>
              <a:t>(we will use them </a:t>
            </a:r>
            <a:r>
              <a:rPr lang="en-US" b="1" dirty="0"/>
              <a:t>only as </a:t>
            </a:r>
            <a:r>
              <a:rPr lang="it-IT" b="1" dirty="0"/>
              <a:t>tools</a:t>
            </a:r>
            <a:r>
              <a:rPr lang="it-IT" dirty="0"/>
              <a:t>)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complexity theory</a:t>
            </a:r>
            <a:endParaRPr lang="pl-PL" b="1" dirty="0">
              <a:solidFill>
                <a:srgbClr val="00B050"/>
              </a:solidFill>
            </a:endParaRPr>
          </a:p>
          <a:p>
            <a:endParaRPr lang="pl-PL" b="1" dirty="0">
              <a:solidFill>
                <a:srgbClr val="0070C0"/>
              </a:solidFill>
            </a:endParaRPr>
          </a:p>
          <a:p>
            <a:r>
              <a:rPr lang="pl-PL" b="1" dirty="0">
                <a:solidFill>
                  <a:srgbClr val="7030A0"/>
                </a:solidFill>
              </a:rPr>
              <a:t>cryptocurrencies and blockchain</a:t>
            </a:r>
            <a:endParaRPr lang="it-IT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Cryptography – general picture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79945"/>
              </p:ext>
            </p:extLst>
          </p:nvPr>
        </p:nvGraphicFramePr>
        <p:xfrm>
          <a:off x="1785918" y="2714620"/>
          <a:ext cx="6643734" cy="1925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6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authentication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85">
                <a:tc>
                  <a:txBody>
                    <a:bodyPr/>
                    <a:lstStyle/>
                    <a:p>
                      <a:r>
                        <a:rPr lang="en-US" b="1" dirty="0"/>
                        <a:t>private</a:t>
                      </a:r>
                      <a:r>
                        <a:rPr lang="en-US" b="1" baseline="0" dirty="0"/>
                        <a:t> key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r>
                        <a:rPr lang="en-US" baseline="0" dirty="0"/>
                        <a:t> key encryption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r>
                        <a:rPr lang="en-US" baseline="0" dirty="0"/>
                        <a:t> key authentication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699">
                <a:tc>
                  <a:txBody>
                    <a:bodyPr/>
                    <a:lstStyle/>
                    <a:p>
                      <a:r>
                        <a:rPr lang="en-US" b="1" dirty="0"/>
                        <a:t>public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key</a:t>
                      </a:r>
                      <a:br>
                        <a:rPr lang="en-US" dirty="0"/>
                      </a:br>
                      <a:r>
                        <a:rPr lang="en-US" dirty="0"/>
                        <a:t>encryption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00496" y="5286388"/>
            <a:ext cx="4429156" cy="785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advanced cryptographic protocols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71934" y="3500438"/>
            <a:ext cx="3016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1934" y="4143380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12" y="3500438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86512" y="4143380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1934" y="5500702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786" y="2000240"/>
            <a:ext cx="219946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plan of the course: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806099" y="1397063"/>
            <a:ext cx="2082373" cy="671753"/>
          </a:xfrm>
          <a:prstGeom prst="wedgeRectCallout">
            <a:avLst>
              <a:gd name="adj1" fmla="val 18257"/>
              <a:gd name="adj2" fmla="val 2482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hash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256" y="1548273"/>
            <a:ext cx="3016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50" y="5286388"/>
            <a:ext cx="2314575" cy="785818"/>
          </a:xfrm>
          <a:prstGeom prst="wedgeRoundRectCallout">
            <a:avLst>
              <a:gd name="adj1" fmla="val 76286"/>
              <a:gd name="adj2" fmla="val -4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Cryptography II (summer semester)</a:t>
            </a:r>
          </a:p>
        </p:txBody>
      </p:sp>
    </p:spTree>
    <p:extLst>
      <p:ext uri="{BB962C8B-B14F-4D97-AF65-F5344CB8AC3E}">
        <p14:creationId xmlns:p14="http://schemas.microsoft.com/office/powerpoint/2010/main" val="8059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" grpId="0" animBg="1"/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US"/>
              <a:t>Basic information</a:t>
            </a: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Exam: </a:t>
            </a:r>
            <a:r>
              <a:rPr lang="pl-PL" dirty="0" err="1"/>
              <a:t>written</a:t>
            </a:r>
            <a:r>
              <a:rPr lang="pl-PL" dirty="0"/>
              <a:t> – </a:t>
            </a:r>
            <a:r>
              <a:rPr lang="pl-PL" dirty="0" err="1"/>
              <a:t>theory</a:t>
            </a:r>
            <a:r>
              <a:rPr lang="pl-PL" dirty="0"/>
              <a:t> and </a:t>
            </a:r>
            <a:r>
              <a:rPr lang="pl-PL" dirty="0" err="1"/>
              <a:t>exercises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Website: </a:t>
            </a:r>
            <a:r>
              <a:rPr lang="en-US" dirty="0" err="1"/>
              <a:t>github</a:t>
            </a:r>
            <a:r>
              <a:rPr lang="en-US" dirty="0"/>
              <a:t> link will be emailed to students</a:t>
            </a:r>
            <a:br>
              <a:rPr lang="en-US" b="1" dirty="0">
                <a:solidFill>
                  <a:srgbClr val="FF0000"/>
                </a:solidFill>
              </a:rPr>
            </a:br>
            <a:endParaRPr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Main handbook: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Jonathan Katz and Yehuda Lindell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Introduction to Modern Cryptography</a:t>
            </a:r>
            <a:br>
              <a:rPr lang="en-US" b="1" dirty="0"/>
            </a:b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Other books:</a:t>
            </a:r>
            <a:endParaRPr b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Mike Rosulek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The Joy of Cryptography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en-US" dirty="0"/>
              <a:t>Dan </a:t>
            </a:r>
            <a:r>
              <a:rPr lang="en-US" dirty="0" err="1"/>
              <a:t>Boneh</a:t>
            </a:r>
            <a:r>
              <a:rPr lang="en-US" dirty="0"/>
              <a:t> and Victor </a:t>
            </a:r>
            <a:r>
              <a:rPr lang="en-US" dirty="0" err="1"/>
              <a:t>Shoup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A Graduate Course in Applied Cryptography</a:t>
            </a: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71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4808"/>
          </a:xfrm>
        </p:spPr>
        <p:txBody>
          <a:bodyPr/>
          <a:lstStyle/>
          <a:p>
            <a:r>
              <a:rPr lang="en-US" dirty="0"/>
              <a:t>Preliminary plan of the lectures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6753"/>
            <a:ext cx="7886700" cy="471930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 to Cryptography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Symmetric Encryption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Hash Functions and Message 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</a:t>
            </a:r>
            <a:r>
              <a:rPr lang="pl-PL" sz="2400" dirty="0"/>
              <a:t> to </a:t>
            </a:r>
            <a:r>
              <a:rPr lang="en-US" sz="2400" dirty="0"/>
              <a:t>Public-Key Cryptography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Brush-up on Number</a:t>
            </a:r>
            <a:r>
              <a:rPr lang="pl-PL" sz="2400" dirty="0"/>
              <a:t> </a:t>
            </a:r>
            <a:r>
              <a:rPr lang="en-US" sz="2400" dirty="0"/>
              <a:t>Theory and Algebra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Public-Key Encryption </a:t>
            </a:r>
            <a:endParaRPr lang="pl-PL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Signature Schemes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 to the Advanced Protocols</a:t>
            </a:r>
          </a:p>
        </p:txBody>
      </p:sp>
    </p:spTree>
    <p:extLst>
      <p:ext uri="{BB962C8B-B14F-4D97-AF65-F5344CB8AC3E}">
        <p14:creationId xmlns:p14="http://schemas.microsoft.com/office/powerpoint/2010/main" val="242934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Encryption schemes</a:t>
            </a:r>
            <a:br>
              <a:rPr lang="en-GB" sz="4400" dirty="0"/>
            </a:br>
            <a:r>
              <a:rPr lang="en-GB" sz="4400" dirty="0"/>
              <a:t>(a very general picture)</a:t>
            </a:r>
            <a:endParaRPr lang="en-US" dirty="0"/>
          </a:p>
        </p:txBody>
      </p:sp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958" y="2852726"/>
            <a:ext cx="1401763" cy="1457325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7158" y="1785926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Encryption scheme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pl-PL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cipher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encryption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decryption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7158" y="5138726"/>
            <a:ext cx="1841500" cy="1273175"/>
          </a:xfrm>
          <a:prstGeom prst="rect">
            <a:avLst/>
          </a:prstGeom>
          <a:noFill/>
        </p:spPr>
      </p:pic>
      <p:pic>
        <p:nvPicPr>
          <p:cNvPr id="8" name="Picture 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0758" y="2852726"/>
            <a:ext cx="1368425" cy="1438275"/>
          </a:xfrm>
          <a:prstGeom prst="rect">
            <a:avLst/>
          </a:prstGeom>
          <a:noFill/>
        </p:spPr>
      </p:pic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566958" y="3767126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encryption</a:t>
            </a:r>
            <a:endParaRPr lang="en-US" sz="180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319558" y="3767126"/>
            <a:ext cx="1447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 err="1"/>
              <a:t>ciphertext</a:t>
            </a:r>
            <a:r>
              <a:rPr lang="en-GB" sz="1800" dirty="0"/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c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453158" y="3767126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decryption</a:t>
            </a:r>
            <a:endParaRPr lang="en-US" sz="180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8129558" y="3767126"/>
            <a:ext cx="7620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b="1" i="1" dirty="0">
                <a:solidFill>
                  <a:srgbClr val="FF0000"/>
                </a:solidFill>
              </a:rPr>
              <a:t>m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00033" y="3786184"/>
            <a:ext cx="2066925" cy="369888"/>
            <a:chOff x="285" y="2579"/>
            <a:chExt cx="1302" cy="233"/>
          </a:xfrm>
        </p:grpSpPr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85" y="2579"/>
              <a:ext cx="912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800" dirty="0"/>
                <a:t>plaintext</a:t>
              </a:r>
              <a:r>
                <a:rPr lang="en-GB" sz="1800" b="1" dirty="0">
                  <a:solidFill>
                    <a:srgbClr val="993300"/>
                  </a:solidFill>
                </a:rPr>
                <a:t> </a:t>
              </a:r>
              <a:r>
                <a:rPr lang="en-GB" sz="1800" b="1" i="1" dirty="0">
                  <a:solidFill>
                    <a:srgbClr val="FF0000"/>
                  </a:solidFill>
                </a:rPr>
                <a:t>m</a:t>
              </a:r>
              <a:endParaRPr lang="en-US" sz="18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AutoShape 25"/>
            <p:cNvCxnSpPr>
              <a:cxnSpLocks noChangeShapeType="1"/>
              <a:stCxn id="14" idx="3"/>
              <a:endCxn id="9" idx="1"/>
            </p:cNvCxnSpPr>
            <p:nvPr/>
          </p:nvCxnSpPr>
          <p:spPr bwMode="auto">
            <a:xfrm flipV="1">
              <a:off x="1197" y="2683"/>
              <a:ext cx="390" cy="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cxnSp>
        <p:nvCxnSpPr>
          <p:cNvPr id="16" name="AutoShape 26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3808383" y="3952864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7" name="AutoShape 27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5767358" y="3952864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8" name="AutoShape 28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7694583" y="3952864"/>
            <a:ext cx="4349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29"/>
          <p:cNvCxnSpPr>
            <a:cxnSpLocks noChangeShapeType="1"/>
            <a:stCxn id="10" idx="2"/>
          </p:cNvCxnSpPr>
          <p:nvPr/>
        </p:nvCxnSpPr>
        <p:spPr bwMode="auto">
          <a:xfrm>
            <a:off x="5043458" y="4137014"/>
            <a:ext cx="44450" cy="1001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691158" y="5291126"/>
            <a:ext cx="2290763" cy="4000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dirty="0"/>
              <a:t>should not learn </a:t>
            </a:r>
            <a:r>
              <a:rPr lang="en-GB" sz="2000" b="1" i="1" dirty="0">
                <a:solidFill>
                  <a:srgbClr val="FF0000"/>
                </a:solidFill>
              </a:rPr>
              <a:t>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>
            <a:off x="571472" y="5214950"/>
            <a:ext cx="3124200" cy="1371600"/>
          </a:xfrm>
          <a:prstGeom prst="wedgeRoundRectCallout">
            <a:avLst>
              <a:gd name="adj1" fmla="val -13519"/>
              <a:gd name="adj2" fmla="val -125694"/>
              <a:gd name="adj3" fmla="val 16667"/>
            </a:avLst>
          </a:prstGeom>
          <a:solidFill>
            <a:srgbClr val="EEF7F8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US" sz="1800" b="1" u="sng" dirty="0"/>
              <a:t>In the past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a </a:t>
            </a:r>
            <a:r>
              <a:rPr lang="en-US" sz="1800" b="1" dirty="0">
                <a:solidFill>
                  <a:srgbClr val="FF0000"/>
                </a:solidFill>
              </a:rPr>
              <a:t>text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in natural language.</a:t>
            </a:r>
          </a:p>
          <a:p>
            <a:pPr algn="ctr"/>
            <a:r>
              <a:rPr lang="en-US" sz="1800" b="1" u="sng" dirty="0"/>
              <a:t>Now</a:t>
            </a:r>
            <a:r>
              <a:rPr lang="en-US" sz="1800" dirty="0"/>
              <a:t>:</a:t>
            </a:r>
          </a:p>
          <a:p>
            <a:pPr algn="ctr"/>
            <a:r>
              <a:rPr lang="en-US" sz="1800" dirty="0"/>
              <a:t>a </a:t>
            </a:r>
            <a:r>
              <a:rPr lang="en-US" sz="1800" b="1" dirty="0">
                <a:solidFill>
                  <a:srgbClr val="FF0000"/>
                </a:solidFill>
              </a:rPr>
              <a:t>string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of bits.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57488" y="4214818"/>
            <a:ext cx="6367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Alice</a:t>
            </a:r>
            <a:endParaRPr lang="it-IT" dirty="0"/>
          </a:p>
        </p:txBody>
      </p:sp>
      <p:sp>
        <p:nvSpPr>
          <p:cNvPr id="23" name="TextBox 22"/>
          <p:cNvSpPr txBox="1"/>
          <p:nvPr/>
        </p:nvSpPr>
        <p:spPr>
          <a:xfrm>
            <a:off x="6858016" y="4214818"/>
            <a:ext cx="55335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Bob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82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1" grpId="1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vs. science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828800"/>
            <a:ext cx="9144000" cy="2133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3200" b="1" u="sng" dirty="0">
                <a:solidFill>
                  <a:srgbClr val="0070C0"/>
                </a:solidFill>
              </a:rPr>
              <a:t>In the past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3200" dirty="0">
                <a:solidFill>
                  <a:schemeClr val="tx1"/>
                </a:solidFill>
              </a:rPr>
              <a:t>lack of precise definitions, ad-hoc design, usually insecure.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962400"/>
            <a:ext cx="9144000" cy="2057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/>
          <a:lstStyle/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800" b="1" u="sng" dirty="0">
                <a:solidFill>
                  <a:srgbClr val="0070C0"/>
                </a:solidFill>
              </a:rPr>
              <a:t>Nowadays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800" dirty="0">
                <a:solidFill>
                  <a:schemeClr val="tx1"/>
                </a:solidFill>
              </a:rPr>
              <a:t>formal definitions, systematic design, very secure constructions.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5169048"/>
            <a:ext cx="7772400" cy="9269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1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1524000"/>
            <a:ext cx="9144000" cy="1371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3600" dirty="0"/>
              <a:t>We want to construct schemes that are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600" b="1" dirty="0"/>
              <a:t>provably secure</a:t>
            </a:r>
            <a:r>
              <a:rPr lang="en-US" sz="2800" b="1" dirty="0"/>
              <a:t>.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Provable security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62" y="3214686"/>
            <a:ext cx="7498080" cy="71438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4400" dirty="0"/>
              <a:t>But...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286256"/>
            <a:ext cx="9144000" cy="1588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b="1" dirty="0"/>
              <a:t> </a:t>
            </a:r>
            <a:r>
              <a:rPr lang="en-US" sz="3600" b="1" dirty="0"/>
              <a:t>why</a:t>
            </a:r>
            <a:r>
              <a:rPr lang="en-US" sz="3600" dirty="0"/>
              <a:t> do we want to do it?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it-IT" sz="3600" b="1" dirty="0"/>
              <a:t> </a:t>
            </a:r>
            <a:r>
              <a:rPr lang="pl-PL" sz="3600" b="1" dirty="0"/>
              <a:t>how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to define it?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3600" dirty="0"/>
              <a:t> and </a:t>
            </a:r>
            <a:r>
              <a:rPr lang="pl-PL" sz="3600" dirty="0"/>
              <a:t>is it </a:t>
            </a:r>
            <a:r>
              <a:rPr lang="pl-PL" sz="3600" b="1" dirty="0"/>
              <a:t>possible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to achieve i</a:t>
            </a:r>
            <a:r>
              <a:rPr lang="en-US" sz="3600" dirty="0"/>
              <a:t>t?</a:t>
            </a:r>
          </a:p>
        </p:txBody>
      </p:sp>
    </p:spTree>
    <p:extLst>
      <p:ext uri="{BB962C8B-B14F-4D97-AF65-F5344CB8AC3E}">
        <p14:creationId xmlns:p14="http://schemas.microsoft.com/office/powerpoint/2010/main" val="8214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3357562"/>
            <a:ext cx="9144000" cy="71438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there cannot exist an experimental proof that a scheme is secure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1219200"/>
            <a:ext cx="9144000" cy="1352544"/>
          </a:xfrm>
          <a:prstGeom prst="rect">
            <a:avLst/>
          </a:prstGeom>
          <a:solidFill>
            <a:srgbClr val="FFEEE7"/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many areas of computer science formal proofs are </a:t>
            </a:r>
            <a:r>
              <a:rPr lang="en-US" sz="2400" b="1" dirty="0"/>
              <a:t>not essential</a:t>
            </a:r>
            <a:r>
              <a:rPr lang="en-US" sz="2400" dirty="0"/>
              <a:t>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For example, instead of proving that an algorithm is efficient, </a:t>
            </a:r>
            <a:br>
              <a:rPr lang="en-US" sz="2400" dirty="0"/>
            </a:br>
            <a:r>
              <a:rPr lang="en-US" sz="2400" dirty="0"/>
              <a:t>we can just simulate it on a  </a:t>
            </a:r>
            <a:r>
              <a:rPr lang="en-US" sz="2400" i="1" dirty="0"/>
              <a:t>“</a:t>
            </a:r>
            <a:r>
              <a:rPr lang="en-US" sz="2400" b="1" i="1" dirty="0">
                <a:solidFill>
                  <a:srgbClr val="FF0000"/>
                </a:solidFill>
              </a:rPr>
              <a:t>typical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input”.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Provable security – the motivation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214818"/>
            <a:ext cx="8763000" cy="1500198"/>
          </a:xfrm>
        </p:spPr>
        <p:txBody>
          <a:bodyPr>
            <a:normAutofit fontScale="62500" lnSpcReduction="20000"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b="1" u="sng" dirty="0"/>
              <a:t>Why?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Because a notion of a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/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typical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adversary</a:t>
            </a:r>
            <a:r>
              <a:rPr lang="en-US" sz="2800" i="1" dirty="0"/>
              <a:t>”</a:t>
            </a: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does not make sense.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71736" y="2714620"/>
            <a:ext cx="5206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cryptography</a:t>
            </a:r>
            <a:r>
              <a:rPr lang="en-US" sz="2400" dirty="0"/>
              <a:t> it’s </a:t>
            </a:r>
            <a:r>
              <a:rPr lang="en-US" sz="2400" b="1" dirty="0"/>
              <a:t>not true</a:t>
            </a:r>
            <a:r>
              <a:rPr lang="en-US" sz="2400" dirty="0"/>
              <a:t>, because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857892"/>
            <a:ext cx="91440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marL="514350" indent="-514350">
              <a:buNone/>
            </a:pPr>
            <a:r>
              <a:rPr lang="en-US" sz="2400" dirty="0"/>
              <a:t>Security definitions are useful also because they allow us to construct schemes in a modular way...</a:t>
            </a:r>
          </a:p>
        </p:txBody>
      </p:sp>
    </p:spTree>
    <p:extLst>
      <p:ext uri="{BB962C8B-B14F-4D97-AF65-F5344CB8AC3E}">
        <p14:creationId xmlns:p14="http://schemas.microsoft.com/office/powerpoint/2010/main" val="31614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/>
      <p:bldP spid="7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Kerckhoffs</a:t>
            </a:r>
            <a:r>
              <a:rPr lang="en-US" b="1" dirty="0"/>
              <a:t>' principle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D1091075-F65F-4D3D-BE50-5BF097D7B617}" type="slidenum">
              <a:rPr lang="it-IT"/>
              <a:pPr/>
              <a:t>25</a:t>
            </a:fld>
            <a:endParaRPr lang="it-IT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343400"/>
            <a:ext cx="91440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2400" dirty="0"/>
              <a:t>The only thing that is </a:t>
            </a:r>
            <a:r>
              <a:rPr lang="en-GB" sz="2400" b="1" dirty="0">
                <a:solidFill>
                  <a:srgbClr val="003366"/>
                </a:solidFill>
              </a:rPr>
              <a:t>secret</a:t>
            </a:r>
            <a:r>
              <a:rPr lang="en-GB" sz="2400" dirty="0"/>
              <a:t> is a </a:t>
            </a:r>
            <a:br>
              <a:rPr lang="en-GB" sz="2400" dirty="0"/>
            </a:br>
            <a:endParaRPr lang="en-GB" sz="2400" dirty="0"/>
          </a:p>
          <a:p>
            <a:pPr algn="ctr"/>
            <a:r>
              <a:rPr lang="en-GB" sz="2400" dirty="0"/>
              <a:t>short key</a:t>
            </a:r>
            <a:r>
              <a:rPr lang="en-GB" sz="2400" b="1" dirty="0">
                <a:solidFill>
                  <a:srgbClr val="9933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br>
              <a:rPr lang="en-GB" sz="2400" dirty="0"/>
            </a:br>
            <a:endParaRPr lang="en-GB" sz="2400" dirty="0"/>
          </a:p>
          <a:p>
            <a:pPr algn="ctr"/>
            <a:r>
              <a:rPr lang="en-GB" sz="2400" dirty="0"/>
              <a:t>that is </a:t>
            </a:r>
            <a:r>
              <a:rPr lang="en-GB" sz="2400" b="1" dirty="0"/>
              <a:t>usually chosen uniformly at random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667000" y="1752600"/>
            <a:ext cx="59436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Auguste Kerckhoffs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(1883)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65760" marR="0" lvl="0" indent="-283464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enemy knows the system</a:t>
            </a:r>
            <a:br>
              <a:rPr kumimoji="0" lang="en-GB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800" b="0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cipher should remain secure even if 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adversary knows the specification of the cipher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Kerkhoff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1557338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E420-7557-4766-A487-34814C01308C}" type="slidenum">
              <a:rPr lang="it-IT"/>
              <a:pPr/>
              <a:t>26</a:t>
            </a:fld>
            <a:endParaRPr lang="it-IT"/>
          </a:p>
        </p:txBody>
      </p:sp>
      <p:pic>
        <p:nvPicPr>
          <p:cNvPr id="12319" name="Picture 31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719250"/>
            <a:ext cx="1401763" cy="1457325"/>
          </a:xfrm>
          <a:prstGeom prst="rect">
            <a:avLst/>
          </a:prstGeom>
          <a:noFill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4" y="0"/>
            <a:ext cx="7772400" cy="1143000"/>
          </a:xfrm>
        </p:spPr>
        <p:txBody>
          <a:bodyPr/>
          <a:lstStyle/>
          <a:p>
            <a:r>
              <a:rPr lang="en-GB" dirty="0"/>
              <a:t>A more refined picture</a:t>
            </a:r>
            <a:endParaRPr lang="en-US" dirty="0"/>
          </a:p>
        </p:txBody>
      </p:sp>
      <p:pic>
        <p:nvPicPr>
          <p:cNvPr id="12292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643050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Text Box 5"/>
              <p:cNvSpPr txBox="1">
                <a:spLocks noChangeArrowheads="1"/>
              </p:cNvSpPr>
              <p:nvPr/>
            </p:nvSpPr>
            <p:spPr bwMode="auto">
              <a:xfrm>
                <a:off x="304800" y="2557450"/>
                <a:ext cx="1447800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800" dirty="0"/>
                  <a:t>plaintext</a:t>
                </a:r>
                <a:r>
                  <a:rPr lang="en-GB" sz="18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57450"/>
                <a:ext cx="1447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29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362200" y="2557450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encryption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5" name="Text Box 7"/>
              <p:cNvSpPr txBox="1">
                <a:spLocks noChangeArrowheads="1"/>
              </p:cNvSpPr>
              <p:nvPr/>
            </p:nvSpPr>
            <p:spPr bwMode="auto">
              <a:xfrm>
                <a:off x="4114800" y="2557450"/>
                <a:ext cx="14478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800" dirty="0" err="1"/>
                  <a:t>ciphertext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557450"/>
                <a:ext cx="1447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11475" b="-229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6172200" y="2557450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decryption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8" name="Text Box 10"/>
              <p:cNvSpPr txBox="1">
                <a:spLocks noChangeArrowheads="1"/>
              </p:cNvSpPr>
              <p:nvPr/>
            </p:nvSpPr>
            <p:spPr bwMode="auto">
              <a:xfrm>
                <a:off x="7924800" y="2557450"/>
                <a:ext cx="7620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4800" y="2557450"/>
                <a:ext cx="7620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99" name="AutoShape 11"/>
          <p:cNvCxnSpPr>
            <a:cxnSpLocks noChangeShapeType="1"/>
            <a:stCxn id="12293" idx="3"/>
            <a:endCxn id="12294" idx="1"/>
          </p:cNvCxnSpPr>
          <p:nvPr/>
        </p:nvCxnSpPr>
        <p:spPr bwMode="auto">
          <a:xfrm>
            <a:off x="1752600" y="2742116"/>
            <a:ext cx="609600" cy="2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0" name="AutoShape 12"/>
          <p:cNvCxnSpPr>
            <a:cxnSpLocks noChangeShapeType="1"/>
            <a:stCxn id="12294" idx="3"/>
            <a:endCxn id="12295" idx="1"/>
          </p:cNvCxnSpPr>
          <p:nvPr/>
        </p:nvCxnSpPr>
        <p:spPr bwMode="auto">
          <a:xfrm>
            <a:off x="3603625" y="2743188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1" name="AutoShape 13"/>
          <p:cNvCxnSpPr>
            <a:cxnSpLocks noChangeShapeType="1"/>
            <a:stCxn id="12295" idx="3"/>
            <a:endCxn id="12297" idx="1"/>
          </p:cNvCxnSpPr>
          <p:nvPr/>
        </p:nvCxnSpPr>
        <p:spPr bwMode="auto">
          <a:xfrm>
            <a:off x="5562600" y="2743188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2" name="AutoShape 14"/>
          <p:cNvCxnSpPr>
            <a:cxnSpLocks noChangeShapeType="1"/>
            <a:stCxn id="12297" idx="3"/>
            <a:endCxn id="12298" idx="1"/>
          </p:cNvCxnSpPr>
          <p:nvPr/>
        </p:nvCxnSpPr>
        <p:spPr bwMode="auto">
          <a:xfrm>
            <a:off x="7413625" y="2743188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286000" y="3548050"/>
            <a:ext cx="13716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/>
              <a:t>key</a:t>
            </a:r>
            <a:r>
              <a:rPr lang="en-GB" sz="1800" b="1" dirty="0">
                <a:solidFill>
                  <a:srgbClr val="993300"/>
                </a:solidFill>
              </a:rPr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k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6096000" y="3548050"/>
            <a:ext cx="1447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/>
              <a:t>key</a:t>
            </a:r>
            <a:r>
              <a:rPr lang="en-GB" sz="1800" b="1" dirty="0">
                <a:solidFill>
                  <a:srgbClr val="993300"/>
                </a:solidFill>
              </a:rPr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k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cxnSp>
        <p:nvCxnSpPr>
          <p:cNvPr id="12305" name="AutoShape 17"/>
          <p:cNvCxnSpPr>
            <a:cxnSpLocks noChangeShapeType="1"/>
            <a:stCxn id="12303" idx="0"/>
          </p:cNvCxnSpPr>
          <p:nvPr/>
        </p:nvCxnSpPr>
        <p:spPr bwMode="auto">
          <a:xfrm flipH="1" flipV="1">
            <a:off x="2970213" y="3081325"/>
            <a:ext cx="1587" cy="466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6" name="AutoShape 18"/>
          <p:cNvCxnSpPr>
            <a:cxnSpLocks noChangeShapeType="1"/>
            <a:stCxn id="12304" idx="0"/>
          </p:cNvCxnSpPr>
          <p:nvPr/>
        </p:nvCxnSpPr>
        <p:spPr bwMode="auto">
          <a:xfrm flipH="1" flipV="1">
            <a:off x="6818313" y="3144825"/>
            <a:ext cx="1587" cy="403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0" y="6018725"/>
            <a:ext cx="9144000" cy="92367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2400" dirty="0"/>
              <a:t>Assume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pl-PL" sz="2400" dirty="0"/>
              <a:t> </a:t>
            </a:r>
            <a:r>
              <a:rPr lang="en-US" sz="2400" dirty="0"/>
              <a:t>is uniformly random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318" name="Text Box 30"/>
          <p:cNvSpPr txBox="1">
            <a:spLocks noChangeArrowheads="1"/>
          </p:cNvSpPr>
          <p:nvPr/>
        </p:nvSpPr>
        <p:spPr bwMode="auto">
          <a:xfrm>
            <a:off x="457200" y="4843976"/>
            <a:ext cx="83216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 course, Bob can use the same method to send messages to Alice. </a:t>
            </a:r>
            <a:r>
              <a:rPr lang="pl-PL" sz="2000" dirty="0"/>
              <a:t>(</a:t>
            </a:r>
            <a:r>
              <a:rPr lang="en-US" sz="2000" dirty="0"/>
              <a:t>that’s why it’s called the </a:t>
            </a:r>
            <a:r>
              <a:rPr lang="en-US" sz="2000" b="1" dirty="0"/>
              <a:t>symmetric setting</a:t>
            </a:r>
            <a:r>
              <a:rPr lang="pl-PL" sz="2000" dirty="0"/>
              <a:t>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a moment assume that we care only about </a:t>
            </a:r>
            <a:r>
              <a:rPr lang="en-US" sz="2000" b="1" dirty="0">
                <a:solidFill>
                  <a:srgbClr val="FF0000"/>
                </a:solidFill>
              </a:rPr>
              <a:t>sending one message</a:t>
            </a:r>
          </a:p>
        </p:txBody>
      </p:sp>
      <p:pic>
        <p:nvPicPr>
          <p:cNvPr id="21" name="Picture 5" descr="MCj043594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71934" y="3714752"/>
            <a:ext cx="1285884" cy="889034"/>
          </a:xfrm>
          <a:prstGeom prst="rect">
            <a:avLst/>
          </a:prstGeom>
          <a:noFill/>
        </p:spPr>
      </p:pic>
      <p:cxnSp>
        <p:nvCxnSpPr>
          <p:cNvPr id="22" name="AutoShape 29"/>
          <p:cNvCxnSpPr>
            <a:cxnSpLocks noChangeShapeType="1"/>
            <a:endCxn id="21" idx="0"/>
          </p:cNvCxnSpPr>
          <p:nvPr/>
        </p:nvCxnSpPr>
        <p:spPr bwMode="auto">
          <a:xfrm flipH="1">
            <a:off x="4714876" y="2933688"/>
            <a:ext cx="71440" cy="7810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643306" y="4071942"/>
            <a:ext cx="228601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dirty="0"/>
              <a:t>doesn’t know </a:t>
            </a:r>
            <a:r>
              <a:rPr lang="en-GB" sz="2000" b="1" i="1" dirty="0">
                <a:solidFill>
                  <a:srgbClr val="FF0000"/>
                </a:solidFill>
              </a:rPr>
              <a:t>k</a:t>
            </a:r>
            <a:r>
              <a:rPr lang="en-GB" sz="2000" b="1" dirty="0"/>
              <a:t> </a:t>
            </a:r>
            <a:r>
              <a:rPr lang="en-GB" sz="2000" dirty="0"/>
              <a:t>should not learn </a:t>
            </a:r>
            <a:r>
              <a:rPr lang="en-GB" sz="2000" b="1" i="1" dirty="0">
                <a:solidFill>
                  <a:srgbClr val="FF0000"/>
                </a:solidFill>
              </a:rPr>
              <a:t>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3" grpId="0" animBg="1"/>
      <p:bldP spid="12304" grpId="0" animBg="1"/>
      <p:bldP spid="1231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0034" y="4695840"/>
            <a:ext cx="8208281" cy="200024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Not respecting this principle 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=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``</a:t>
            </a:r>
            <a:r>
              <a:rPr lang="en-GB" sz="3200" b="1" dirty="0"/>
              <a:t>security by obscurity</a:t>
            </a:r>
            <a:r>
              <a:rPr lang="en-GB" sz="3200" dirty="0"/>
              <a:t>”.</a:t>
            </a:r>
            <a:endParaRPr lang="it-IT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Kerckhoffs</a:t>
            </a:r>
            <a:r>
              <a:rPr lang="en-US" sz="4400" dirty="0"/>
              <a:t>' principle</a:t>
            </a:r>
            <a:r>
              <a:rPr lang="en-GB" sz="4400" dirty="0"/>
              <a:t> – the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643050"/>
            <a:ext cx="7498080" cy="3838588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 typeface="+mj-lt"/>
              <a:buAutoNum type="arabicPeriod"/>
            </a:pPr>
            <a:r>
              <a:rPr lang="en-GB" sz="2400" dirty="0"/>
              <a:t>In commercial products</a:t>
            </a:r>
            <a:r>
              <a:rPr lang="it-IT" sz="2400" dirty="0"/>
              <a:t> </a:t>
            </a:r>
            <a:r>
              <a:rPr lang="pl-PL" sz="2400" dirty="0"/>
              <a:t>it </a:t>
            </a:r>
            <a:r>
              <a:rPr lang="en-GB" sz="2400" dirty="0"/>
              <a:t>is unrealistic to assume that the design details remain secret (</a:t>
            </a:r>
            <a:r>
              <a:rPr lang="en-GB" sz="2400" b="1" dirty="0">
                <a:solidFill>
                  <a:srgbClr val="FF0000"/>
                </a:solidFill>
              </a:rPr>
              <a:t>reverse-engineering!</a:t>
            </a:r>
            <a:r>
              <a:rPr lang="en-GB" sz="2400" dirty="0"/>
              <a:t>)</a:t>
            </a:r>
          </a:p>
          <a:p>
            <a:pPr marL="596646" indent="-514350">
              <a:buFont typeface="+mj-lt"/>
              <a:buAutoNum type="arabicPeriod"/>
            </a:pPr>
            <a:r>
              <a:rPr lang="en-GB" sz="2400" dirty="0"/>
              <a:t>Short keys are easier to </a:t>
            </a:r>
            <a:r>
              <a:rPr lang="en-GB" sz="2400" b="1" dirty="0">
                <a:solidFill>
                  <a:srgbClr val="003366"/>
                </a:solidFill>
              </a:rPr>
              <a:t>protect</a:t>
            </a:r>
            <a:r>
              <a:rPr lang="en-GB" sz="2400" dirty="0"/>
              <a:t>, </a:t>
            </a:r>
            <a:r>
              <a:rPr lang="en-GB" sz="2400" b="1" dirty="0">
                <a:solidFill>
                  <a:srgbClr val="003366"/>
                </a:solidFill>
              </a:rPr>
              <a:t>generate</a:t>
            </a:r>
            <a:r>
              <a:rPr lang="en-GB" sz="2400" dirty="0"/>
              <a:t> and </a:t>
            </a:r>
            <a:r>
              <a:rPr lang="en-GB" sz="2400" b="1" dirty="0">
                <a:solidFill>
                  <a:srgbClr val="003366"/>
                </a:solidFill>
              </a:rPr>
              <a:t>replaced</a:t>
            </a:r>
            <a:r>
              <a:rPr lang="en-GB" sz="2400" dirty="0"/>
              <a:t>.</a:t>
            </a:r>
          </a:p>
          <a:p>
            <a:pPr marL="596646" indent="-514350">
              <a:buFont typeface="+mj-lt"/>
              <a:buAutoNum type="arabicPeriod"/>
            </a:pPr>
            <a:r>
              <a:rPr lang="en-GB" sz="2400" dirty="0"/>
              <a:t>The design details can be discussed and </a:t>
            </a:r>
            <a:r>
              <a:rPr lang="en-GB" sz="2400" b="1" dirty="0">
                <a:solidFill>
                  <a:srgbClr val="003366"/>
                </a:solidFill>
              </a:rPr>
              <a:t>analyzed in public</a:t>
            </a:r>
            <a:r>
              <a:rPr lang="en-GB" sz="2400" dirty="0"/>
              <a:t>.  </a:t>
            </a:r>
            <a:endParaRPr lang="pl-PL" sz="2400" dirty="0"/>
          </a:p>
          <a:p>
            <a:pPr marL="596646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1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433654" cy="1143000"/>
          </a:xfrm>
        </p:spPr>
        <p:txBody>
          <a:bodyPr/>
          <a:lstStyle/>
          <a:p>
            <a:r>
              <a:rPr lang="en-GB" dirty="0"/>
              <a:t>A mathematical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27453"/>
            <a:ext cx="8429684" cy="14287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en-US" sz="2400" b="1" i="1" dirty="0"/>
              <a:t> </a:t>
            </a:r>
            <a:r>
              <a:rPr lang="en-US" sz="2400" dirty="0"/>
              <a:t> </a:t>
            </a:r>
            <a:r>
              <a:rPr lang="pl-PL" sz="2400" dirty="0"/>
              <a:t>– </a:t>
            </a:r>
            <a:r>
              <a:rPr lang="pl-PL" sz="2400" b="1" dirty="0">
                <a:solidFill>
                  <a:srgbClr val="002060"/>
                </a:solidFill>
              </a:rPr>
              <a:t>key</a:t>
            </a:r>
            <a:r>
              <a:rPr lang="pl-PL" sz="2400" dirty="0"/>
              <a:t> space</a:t>
            </a:r>
          </a:p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400" b="1" i="1" dirty="0"/>
              <a:t> </a:t>
            </a:r>
            <a:r>
              <a:rPr lang="pl-PL" sz="2400" dirty="0"/>
              <a:t>– </a:t>
            </a:r>
            <a:r>
              <a:rPr lang="pl-PL" sz="2400" b="1" dirty="0">
                <a:solidFill>
                  <a:srgbClr val="002060"/>
                </a:solidFill>
              </a:rPr>
              <a:t>plaintext</a:t>
            </a:r>
            <a:r>
              <a:rPr lang="pl-PL" sz="2400" dirty="0"/>
              <a:t> space</a:t>
            </a:r>
          </a:p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pl-PL" sz="2400" dirty="0"/>
              <a:t> - </a:t>
            </a:r>
            <a:r>
              <a:rPr lang="pl-PL" sz="2400" b="1" dirty="0">
                <a:solidFill>
                  <a:srgbClr val="002060"/>
                </a:solidFill>
              </a:rPr>
              <a:t>ciphertext</a:t>
            </a:r>
            <a:r>
              <a:rPr lang="pl-PL" sz="2400" dirty="0"/>
              <a:t> space</a:t>
            </a:r>
            <a:endParaRPr lang="pl-PL" sz="2400" b="1" dirty="0">
              <a:latin typeface="Gill Sans MT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7158" y="2699089"/>
            <a:ext cx="8433654" cy="135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encryption scheme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 pair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pl-P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Enc,Dec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pl-PL" sz="2400" b="0" i="1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: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K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×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M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→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C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 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encryption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algorithm,</a:t>
            </a:r>
            <a:endParaRPr kumimoji="0" lang="pl-PL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 :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K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×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C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→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M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decryption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algorithm.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4199287"/>
            <a:ext cx="8433654" cy="857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We will sometimes write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</a:t>
            </a:r>
            <a:r>
              <a:rPr kumimoji="0" lang="pl-PL" sz="24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</a:t>
            </a:r>
            <a:r>
              <a:rPr kumimoji="0" lang="pl-PL" sz="24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it-IT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instead of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it-IT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166" y="5429264"/>
            <a:ext cx="6500858" cy="1000274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b="1" u="sng" dirty="0">
                <a:solidFill>
                  <a:srgbClr val="002060"/>
                </a:solidFill>
              </a:rPr>
              <a:t>Correctness</a:t>
            </a:r>
          </a:p>
          <a:p>
            <a:pPr algn="ctr"/>
            <a:endParaRPr lang="pl-PL" sz="1100" u="sng" dirty="0">
              <a:solidFill>
                <a:srgbClr val="002060"/>
              </a:solidFill>
            </a:endParaRPr>
          </a:p>
          <a:p>
            <a:pPr algn="ctr"/>
            <a:r>
              <a:rPr lang="pl-PL" sz="2400" dirty="0"/>
              <a:t>for every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dirty="0"/>
              <a:t> we should have </a:t>
            </a:r>
            <a:r>
              <a:rPr lang="pl-PL" sz="2400" b="1" dirty="0">
                <a:solidFill>
                  <a:srgbClr val="FF0000"/>
                </a:solidFill>
              </a:rPr>
              <a:t>Dec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)) =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>
                <a:solidFill>
                  <a:schemeClr val="tx1"/>
                </a:solidFill>
                <a:latin typeface="Gill Sans MT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0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7158" y="21431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7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637" y="124813"/>
            <a:ext cx="7886700" cy="1325563"/>
          </a:xfrm>
        </p:spPr>
        <p:txBody>
          <a:bodyPr/>
          <a:lstStyle/>
          <a:p>
            <a:r>
              <a:rPr lang="en-US"/>
              <a:t>Basic information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637" y="1501281"/>
                <a:ext cx="7886700" cy="512609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Lecturer: </a:t>
                </a:r>
                <a:r>
                  <a:rPr lang="en-US" dirty="0"/>
                  <a:t>Stefan Dziembowski</a:t>
                </a:r>
              </a:p>
              <a:p>
                <a:pPr marL="0" indent="0">
                  <a:buNone/>
                </a:pPr>
                <a:r>
                  <a:rPr lang="en-US" b="1" dirty="0"/>
                  <a:t>TA: </a:t>
                </a:r>
                <a:r>
                  <a:rPr lang="en-US" dirty="0"/>
                  <a:t>Marcin </a:t>
                </a:r>
                <a:r>
                  <a:rPr lang="en-US" dirty="0" err="1"/>
                  <a:t>Mielniczuk</a:t>
                </a: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Passing rules:</a:t>
                </a:r>
                <a:endParaRPr lang="pl-PL" b="1" dirty="0"/>
              </a:p>
              <a:p>
                <a:r>
                  <a:rPr lang="pl-PL" b="1" dirty="0" err="1"/>
                  <a:t>exercise</a:t>
                </a:r>
                <a:r>
                  <a:rPr lang="pl-PL" b="1" dirty="0"/>
                  <a:t> </a:t>
                </a:r>
                <a:r>
                  <a:rPr lang="pl-PL" b="1" dirty="0" err="1"/>
                  <a:t>points</a:t>
                </a:r>
                <a:r>
                  <a:rPr lang="pl-PL" b="1" dirty="0"/>
                  <a:t>: </a:t>
                </a:r>
                <a:r>
                  <a:rPr lang="pl-PL" dirty="0"/>
                  <a:t>50% </a:t>
                </a:r>
                <a:r>
                  <a:rPr lang="en-US" dirty="0"/>
                  <a:t>homework/activity points</a:t>
                </a:r>
                <a:endParaRPr lang="pl-PL" dirty="0"/>
              </a:p>
              <a:p>
                <a:r>
                  <a:rPr lang="en-US" b="1" dirty="0"/>
                  <a:t>grade: </a:t>
                </a:r>
                <a:r>
                  <a:rPr lang="en-US" dirty="0"/>
                  <a:t>a function of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𝑒𝑥𝑎𝑚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𝑒𝑥𝑎𝑚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𝑒𝑥𝑒𝑟𝑐𝑖𝑠𝑒𝑠</m:t>
                              </m:r>
                            </m:num>
                            <m:den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637" y="1501281"/>
                <a:ext cx="7886700" cy="5126096"/>
              </a:xfrm>
              <a:blipFill>
                <a:blip r:embed="rId2"/>
                <a:stretch>
                  <a:fillRect l="-1286" t="-3465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95D3DB-87FE-CAE4-1CDD-0615435C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22" y="1999281"/>
            <a:ext cx="1733397" cy="21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en-US" dirty="0"/>
              <a:t>Shift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words over alphabet </a:t>
            </a:r>
            <a:r>
              <a:rPr lang="it-IT" sz="2400" b="1" dirty="0">
                <a:solidFill>
                  <a:srgbClr val="FF0000"/>
                </a:solidFill>
                <a:latin typeface="+mj-lt"/>
              </a:rPr>
              <a:t>{A,...,Z} </a:t>
            </a:r>
            <a:r>
              <a:rPr lang="it-IT" sz="2400" b="1" dirty="0">
                <a:solidFill>
                  <a:srgbClr val="FF0000"/>
                </a:solidFill>
                <a:latin typeface="Arial"/>
                <a:cs typeface="Arial"/>
              </a:rPr>
              <a:t>≈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</a:p>
          <a:p>
            <a:pPr>
              <a:buNone/>
            </a:pPr>
            <a:endParaRPr lang="en-US" sz="2400" dirty="0"/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Enc</a:t>
            </a:r>
            <a:r>
              <a:rPr lang="it-IT" sz="2400" b="1" i="1" baseline="-25000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 + 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 mod 26,..., 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 + k mod 26)</a:t>
            </a:r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Dec</a:t>
            </a:r>
            <a:r>
              <a:rPr lang="it-IT" sz="2400" b="1" i="1" baseline="-25000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 – k mod 26,..., 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 – k mod 26)</a:t>
            </a:r>
          </a:p>
          <a:p>
            <a:pPr algn="ctr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algn="ctr">
              <a:buNone/>
            </a:pPr>
            <a:endParaRPr lang="pl-PL" b="1" dirty="0">
              <a:solidFill>
                <a:srgbClr val="C00000"/>
              </a:solidFill>
            </a:endParaRPr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4786322"/>
            <a:ext cx="3048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214818"/>
            <a:ext cx="13668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57422" y="492919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Caesar: </a:t>
            </a:r>
            <a:r>
              <a:rPr lang="it-IT" sz="2400" b="1" i="1" dirty="0">
                <a:solidFill>
                  <a:srgbClr val="FF0000"/>
                </a:solidFill>
              </a:rPr>
              <a:t>k = 3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GB" dirty="0"/>
              <a:t>Security of the shift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286808" cy="97154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How to break the shift cipher?</a:t>
            </a:r>
          </a:p>
          <a:p>
            <a:pPr algn="r">
              <a:buNone/>
            </a:pPr>
            <a:r>
              <a:rPr lang="en-US" dirty="0"/>
              <a:t>Check all possible keys!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9779" y="2490395"/>
                <a:ext cx="7690933" cy="26776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sz="2400" b="1" dirty="0"/>
                  <a:t> </a:t>
                </a:r>
                <a:r>
                  <a:rPr lang="en-US" sz="2400" dirty="0"/>
                  <a:t>be a </a:t>
                </a:r>
                <a:r>
                  <a:rPr lang="en-US" sz="2400" dirty="0" err="1"/>
                  <a:t>ciphertext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check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if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Dec</a:t>
                </a:r>
                <a:r>
                  <a:rPr lang="it-IT" sz="2400" b="1" i="1" baseline="-25000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it-IT" sz="24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it-IT" sz="2400" b="1" dirty="0">
                    <a:solidFill>
                      <a:srgbClr val="C00000"/>
                    </a:solidFill>
                    <a:cs typeface="Arial"/>
                  </a:rPr>
                  <a:t> </a:t>
                </a:r>
                <a:r>
                  <a:rPr lang="it-IT" sz="2400" dirty="0">
                    <a:cs typeface="Arial"/>
                  </a:rPr>
                  <a:t>“</a:t>
                </a:r>
                <a:r>
                  <a:rPr lang="it-IT" sz="2400" dirty="0" err="1">
                    <a:cs typeface="Arial"/>
                  </a:rPr>
                  <a:t>makes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sense</a:t>
                </a:r>
                <a:r>
                  <a:rPr lang="it-IT" sz="2400" dirty="0">
                    <a:cs typeface="Arial"/>
                  </a:rPr>
                  <a:t>”.</a:t>
                </a:r>
              </a:p>
              <a:p>
                <a:endParaRPr lang="it-IT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Most probably only one such </a:t>
                </a:r>
                <a:r>
                  <a:rPr lang="en-US" sz="24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en-US" sz="2400" dirty="0">
                    <a:cs typeface="Arial"/>
                  </a:rPr>
                  <a:t> exists.</a:t>
                </a:r>
              </a:p>
              <a:p>
                <a:endParaRPr lang="en-US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Thus 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Dec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en-US" sz="24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400" b="1" dirty="0">
                    <a:cs typeface="Arial"/>
                  </a:rPr>
                  <a:t> </a:t>
                </a:r>
                <a:r>
                  <a:rPr lang="en-US" sz="2400" dirty="0">
                    <a:cs typeface="Arial"/>
                  </a:rPr>
                  <a:t>is the message</a:t>
                </a:r>
                <a:r>
                  <a:rPr lang="en-US" sz="2400" b="1" dirty="0">
                    <a:cs typeface="Arial"/>
                  </a:rPr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9" y="2490395"/>
                <a:ext cx="7690933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187" t="-1587" b="-40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4282" y="5643578"/>
            <a:ext cx="842968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GB" sz="2800" dirty="0"/>
              <a:t>This is called</a:t>
            </a:r>
            <a:r>
              <a:rPr lang="pl-PL" sz="2800" dirty="0"/>
              <a:t> a </a:t>
            </a:r>
            <a:r>
              <a:rPr lang="en-GB" sz="2800" b="1" dirty="0">
                <a:solidFill>
                  <a:srgbClr val="FF0000"/>
                </a:solidFill>
              </a:rPr>
              <a:t>brute force attack</a:t>
            </a:r>
            <a:r>
              <a:rPr lang="en-GB" sz="2800" dirty="0"/>
              <a:t>.</a:t>
            </a:r>
          </a:p>
          <a:p>
            <a:pPr marL="342900" indent="-342900"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GB" sz="2400" b="1" u="sng" dirty="0">
                <a:solidFill>
                  <a:srgbClr val="003366"/>
                </a:solidFill>
              </a:rPr>
              <a:t>Moral:</a:t>
            </a:r>
            <a:r>
              <a:rPr lang="en-GB" sz="2800" u="sng" dirty="0"/>
              <a:t> </a:t>
            </a:r>
            <a:r>
              <a:rPr lang="en-GB" sz="2400" u="sng" dirty="0"/>
              <a:t>the key space needs to be large!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A4A2-F92E-46D0-BEB0-7CDCD2E3FC41}" type="slidenum">
              <a:rPr lang="it-IT"/>
              <a:pPr/>
              <a:t>32</a:t>
            </a:fld>
            <a:endParaRPr lang="it-IT"/>
          </a:p>
        </p:txBody>
      </p:sp>
      <p:sp>
        <p:nvSpPr>
          <p:cNvPr id="20781" name="Rectangle 301"/>
          <p:cNvSpPr>
            <a:spLocks noChangeArrowheads="1"/>
          </p:cNvSpPr>
          <p:nvPr/>
        </p:nvSpPr>
        <p:spPr bwMode="auto">
          <a:xfrm>
            <a:off x="0" y="2819400"/>
            <a:ext cx="9144000" cy="198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1143000"/>
          </a:xfrm>
        </p:spPr>
        <p:txBody>
          <a:bodyPr/>
          <a:lstStyle/>
          <a:p>
            <a:r>
              <a:rPr lang="en-GB"/>
              <a:t>Substitution cipher</a:t>
            </a:r>
            <a:endParaRPr lang="en-US"/>
          </a:p>
        </p:txBody>
      </p:sp>
      <p:graphicFrame>
        <p:nvGraphicFramePr>
          <p:cNvPr id="20748" name="Group 26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4737487"/>
              </p:ext>
            </p:extLst>
          </p:nvPr>
        </p:nvGraphicFramePr>
        <p:xfrm>
          <a:off x="457200" y="3048000"/>
          <a:ext cx="8458200" cy="457200"/>
        </p:xfrm>
        <a:graphic>
          <a:graphicData uri="http://schemas.openxmlformats.org/drawingml/2006/table">
            <a:tbl>
              <a:tblPr/>
              <a:tblGrid>
                <a:gridCol w="33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F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I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J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U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W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V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Z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51" name="Group 27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7716026"/>
              </p:ext>
            </p:extLst>
          </p:nvPr>
        </p:nvGraphicFramePr>
        <p:xfrm>
          <a:off x="457200" y="4114800"/>
          <a:ext cx="8458200" cy="396240"/>
        </p:xfrm>
        <a:graphic>
          <a:graphicData uri="http://schemas.openxmlformats.org/drawingml/2006/table">
            <a:tbl>
              <a:tblPr/>
              <a:tblGrid>
                <a:gridCol w="33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F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J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V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Z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753" name="AutoShape 273"/>
          <p:cNvCxnSpPr>
            <a:cxnSpLocks noChangeShapeType="1"/>
          </p:cNvCxnSpPr>
          <p:nvPr/>
        </p:nvCxnSpPr>
        <p:spPr bwMode="auto">
          <a:xfrm>
            <a:off x="627063" y="3505200"/>
            <a:ext cx="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4" name="AutoShape 274"/>
          <p:cNvCxnSpPr>
            <a:cxnSpLocks noChangeShapeType="1"/>
          </p:cNvCxnSpPr>
          <p:nvPr/>
        </p:nvCxnSpPr>
        <p:spPr bwMode="auto">
          <a:xfrm flipH="1">
            <a:off x="2319338" y="3505200"/>
            <a:ext cx="6762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5" name="AutoShape 275"/>
          <p:cNvCxnSpPr>
            <a:cxnSpLocks noChangeShapeType="1"/>
          </p:cNvCxnSpPr>
          <p:nvPr/>
        </p:nvCxnSpPr>
        <p:spPr bwMode="auto">
          <a:xfrm>
            <a:off x="965200" y="3505200"/>
            <a:ext cx="4059238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6" name="AutoShape 276"/>
          <p:cNvCxnSpPr>
            <a:cxnSpLocks noChangeShapeType="1"/>
          </p:cNvCxnSpPr>
          <p:nvPr/>
        </p:nvCxnSpPr>
        <p:spPr bwMode="auto">
          <a:xfrm flipH="1">
            <a:off x="965200" y="3505200"/>
            <a:ext cx="7112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7" name="AutoShape 277"/>
          <p:cNvCxnSpPr>
            <a:cxnSpLocks noChangeShapeType="1"/>
          </p:cNvCxnSpPr>
          <p:nvPr/>
        </p:nvCxnSpPr>
        <p:spPr bwMode="auto">
          <a:xfrm>
            <a:off x="1303338" y="3505200"/>
            <a:ext cx="6778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8" name="AutoShape 278"/>
          <p:cNvCxnSpPr>
            <a:cxnSpLocks noChangeShapeType="1"/>
          </p:cNvCxnSpPr>
          <p:nvPr/>
        </p:nvCxnSpPr>
        <p:spPr bwMode="auto">
          <a:xfrm flipH="1">
            <a:off x="1303338" y="3505200"/>
            <a:ext cx="6778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9" name="AutoShape 279"/>
          <p:cNvCxnSpPr>
            <a:cxnSpLocks noChangeShapeType="1"/>
          </p:cNvCxnSpPr>
          <p:nvPr/>
        </p:nvCxnSpPr>
        <p:spPr bwMode="auto">
          <a:xfrm>
            <a:off x="2286000" y="3505200"/>
            <a:ext cx="10477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0" name="AutoShape 280"/>
          <p:cNvCxnSpPr>
            <a:cxnSpLocks noChangeShapeType="1"/>
          </p:cNvCxnSpPr>
          <p:nvPr/>
        </p:nvCxnSpPr>
        <p:spPr bwMode="auto">
          <a:xfrm flipH="1">
            <a:off x="1641475" y="3505200"/>
            <a:ext cx="20923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1" name="AutoShape 281"/>
          <p:cNvCxnSpPr>
            <a:cxnSpLocks noChangeShapeType="1"/>
          </p:cNvCxnSpPr>
          <p:nvPr/>
        </p:nvCxnSpPr>
        <p:spPr bwMode="auto">
          <a:xfrm flipH="1">
            <a:off x="2657475" y="3505200"/>
            <a:ext cx="95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2" name="AutoShape 282"/>
          <p:cNvCxnSpPr>
            <a:cxnSpLocks noChangeShapeType="1"/>
          </p:cNvCxnSpPr>
          <p:nvPr/>
        </p:nvCxnSpPr>
        <p:spPr bwMode="auto">
          <a:xfrm>
            <a:off x="3352800" y="3505200"/>
            <a:ext cx="20097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3" name="AutoShape 283"/>
          <p:cNvCxnSpPr>
            <a:cxnSpLocks noChangeShapeType="1"/>
          </p:cNvCxnSpPr>
          <p:nvPr/>
        </p:nvCxnSpPr>
        <p:spPr bwMode="auto">
          <a:xfrm flipH="1">
            <a:off x="3671888" y="3505200"/>
            <a:ext cx="74771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4" name="AutoShape 284"/>
          <p:cNvCxnSpPr>
            <a:cxnSpLocks noChangeShapeType="1"/>
          </p:cNvCxnSpPr>
          <p:nvPr/>
        </p:nvCxnSpPr>
        <p:spPr bwMode="auto">
          <a:xfrm>
            <a:off x="4724400" y="3505200"/>
            <a:ext cx="976313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5" name="AutoShape 285"/>
          <p:cNvCxnSpPr>
            <a:cxnSpLocks noChangeShapeType="1"/>
          </p:cNvCxnSpPr>
          <p:nvPr/>
        </p:nvCxnSpPr>
        <p:spPr bwMode="auto">
          <a:xfrm>
            <a:off x="4038600" y="3505200"/>
            <a:ext cx="30162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6" name="AutoShape 286"/>
          <p:cNvCxnSpPr>
            <a:cxnSpLocks noChangeShapeType="1"/>
          </p:cNvCxnSpPr>
          <p:nvPr/>
        </p:nvCxnSpPr>
        <p:spPr bwMode="auto">
          <a:xfrm flipH="1">
            <a:off x="4349750" y="3505200"/>
            <a:ext cx="6794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7" name="AutoShape 287"/>
          <p:cNvCxnSpPr>
            <a:cxnSpLocks noChangeShapeType="1"/>
          </p:cNvCxnSpPr>
          <p:nvPr/>
        </p:nvCxnSpPr>
        <p:spPr bwMode="auto">
          <a:xfrm flipH="1">
            <a:off x="4011613" y="3505200"/>
            <a:ext cx="13223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8" name="AutoShape 288"/>
          <p:cNvCxnSpPr>
            <a:cxnSpLocks noChangeShapeType="1"/>
          </p:cNvCxnSpPr>
          <p:nvPr/>
        </p:nvCxnSpPr>
        <p:spPr bwMode="auto">
          <a:xfrm flipH="1">
            <a:off x="2995613" y="3505200"/>
            <a:ext cx="27193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9" name="AutoShape 289"/>
          <p:cNvCxnSpPr>
            <a:cxnSpLocks noChangeShapeType="1"/>
          </p:cNvCxnSpPr>
          <p:nvPr/>
        </p:nvCxnSpPr>
        <p:spPr bwMode="auto">
          <a:xfrm>
            <a:off x="5995988" y="3505200"/>
            <a:ext cx="3825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0" name="AutoShape 290"/>
          <p:cNvCxnSpPr>
            <a:cxnSpLocks noChangeShapeType="1"/>
          </p:cNvCxnSpPr>
          <p:nvPr/>
        </p:nvCxnSpPr>
        <p:spPr bwMode="auto">
          <a:xfrm>
            <a:off x="6453188" y="3505200"/>
            <a:ext cx="2635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1" name="AutoShape 291"/>
          <p:cNvCxnSpPr>
            <a:cxnSpLocks noChangeShapeType="1"/>
          </p:cNvCxnSpPr>
          <p:nvPr/>
        </p:nvCxnSpPr>
        <p:spPr bwMode="auto">
          <a:xfrm>
            <a:off x="6757988" y="3505200"/>
            <a:ext cx="198913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2" name="AutoShape 292"/>
          <p:cNvCxnSpPr>
            <a:cxnSpLocks noChangeShapeType="1"/>
          </p:cNvCxnSpPr>
          <p:nvPr/>
        </p:nvCxnSpPr>
        <p:spPr bwMode="auto">
          <a:xfrm>
            <a:off x="7392988" y="3505200"/>
            <a:ext cx="33813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3" name="AutoShape 293"/>
          <p:cNvCxnSpPr>
            <a:cxnSpLocks noChangeShapeType="1"/>
          </p:cNvCxnSpPr>
          <p:nvPr/>
        </p:nvCxnSpPr>
        <p:spPr bwMode="auto">
          <a:xfrm>
            <a:off x="7010400" y="3505200"/>
            <a:ext cx="382588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4" name="AutoShape 294"/>
          <p:cNvCxnSpPr>
            <a:cxnSpLocks noChangeShapeType="1"/>
          </p:cNvCxnSpPr>
          <p:nvPr/>
        </p:nvCxnSpPr>
        <p:spPr bwMode="auto">
          <a:xfrm>
            <a:off x="8001000" y="3505200"/>
            <a:ext cx="4159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5" name="AutoShape 295"/>
          <p:cNvCxnSpPr>
            <a:cxnSpLocks noChangeShapeType="1"/>
          </p:cNvCxnSpPr>
          <p:nvPr/>
        </p:nvCxnSpPr>
        <p:spPr bwMode="auto">
          <a:xfrm flipH="1">
            <a:off x="6040438" y="3505200"/>
            <a:ext cx="16557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6" name="AutoShape 296"/>
          <p:cNvCxnSpPr>
            <a:cxnSpLocks noChangeShapeType="1"/>
          </p:cNvCxnSpPr>
          <p:nvPr/>
        </p:nvCxnSpPr>
        <p:spPr bwMode="auto">
          <a:xfrm flipH="1">
            <a:off x="8070850" y="3505200"/>
            <a:ext cx="3111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7" name="AutoShape 297"/>
          <p:cNvCxnSpPr>
            <a:cxnSpLocks noChangeShapeType="1"/>
          </p:cNvCxnSpPr>
          <p:nvPr/>
        </p:nvCxnSpPr>
        <p:spPr bwMode="auto">
          <a:xfrm flipH="1">
            <a:off x="4686300" y="3505200"/>
            <a:ext cx="40830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500034" y="1571612"/>
            <a:ext cx="7000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0070C0"/>
                </a:solidFill>
              </a:rPr>
              <a:t>words over alphabet </a:t>
            </a:r>
            <a:r>
              <a:rPr lang="it-IT" sz="2400" b="1" dirty="0">
                <a:solidFill>
                  <a:srgbClr val="FF0000"/>
                </a:solidFill>
              </a:rPr>
              <a:t>{A,...,Z} </a:t>
            </a:r>
            <a:r>
              <a:rPr lang="it-IT" sz="2400" b="1" dirty="0">
                <a:solidFill>
                  <a:srgbClr val="FF0000"/>
                </a:solidFill>
                <a:latin typeface="Arial"/>
                <a:cs typeface="Arial"/>
              </a:rPr>
              <a:t>≈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0070C0"/>
                </a:solidFill>
              </a:rPr>
              <a:t>a set of permutations of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2844" y="35718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rgbClr val="FF0000"/>
                </a:solidFill>
              </a:rPr>
              <a:t>π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36483" y="5070386"/>
            <a:ext cx="5423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Enc</a:t>
            </a:r>
            <a:r>
              <a:rPr lang="el-GR" sz="2400" b="1" baseline="-25000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 err="1">
                <a:solidFill>
                  <a:srgbClr val="FF0000"/>
                </a:solidFill>
              </a:rPr>
              <a:t>m</a:t>
            </a:r>
            <a:r>
              <a:rPr lang="it-IT" sz="2400" b="1" i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),..., 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 err="1">
                <a:solidFill>
                  <a:srgbClr val="FF0000"/>
                </a:solidFill>
              </a:rPr>
              <a:t>m</a:t>
            </a:r>
            <a:r>
              <a:rPr lang="it-IT" sz="2400" b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))</a:t>
            </a:r>
          </a:p>
          <a:p>
            <a:pPr algn="ctr"/>
            <a:endParaRPr lang="it-IT" sz="2400" b="1" dirty="0">
              <a:solidFill>
                <a:srgbClr val="FF0000"/>
              </a:solidFill>
            </a:endParaRP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Dec</a:t>
            </a:r>
            <a:r>
              <a:rPr lang="el-GR" sz="2400" b="1" baseline="-25000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 err="1">
                <a:solidFill>
                  <a:srgbClr val="FF0000"/>
                </a:solidFill>
              </a:rPr>
              <a:t>c</a:t>
            </a:r>
            <a:r>
              <a:rPr lang="it-IT" sz="2400" b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en-US" sz="2400" b="1" baseline="30000" dirty="0">
                <a:solidFill>
                  <a:srgbClr val="FF0000"/>
                </a:solidFill>
              </a:rPr>
              <a:t>-1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),..., 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en-US" sz="2400" b="1" baseline="30000" dirty="0">
                <a:solidFill>
                  <a:srgbClr val="FF0000"/>
                </a:solidFill>
              </a:rPr>
              <a:t>-1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 err="1">
                <a:solidFill>
                  <a:srgbClr val="FF0000"/>
                </a:solidFill>
              </a:rPr>
              <a:t>c</a:t>
            </a:r>
            <a:r>
              <a:rPr lang="it-IT" sz="2400" b="1" i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775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1" grpId="0" animBg="1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D9B7-F103-48BB-9106-C6DD599A5390}" type="slidenum">
              <a:rPr lang="it-IT"/>
              <a:pPr/>
              <a:t>33</a:t>
            </a:fld>
            <a:endParaRPr lang="it-IT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How to break the substitution cipher?</a:t>
            </a:r>
            <a:endParaRPr lang="en-US" sz="40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55626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GB" dirty="0"/>
              <a:t>Use </a:t>
            </a:r>
            <a:r>
              <a:rPr lang="en-GB" b="1" dirty="0">
                <a:solidFill>
                  <a:srgbClr val="FF0000"/>
                </a:solidFill>
              </a:rPr>
              <a:t>statistical patterns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of the language.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b="1" dirty="0"/>
              <a:t>For example</a:t>
            </a:r>
            <a:r>
              <a:rPr lang="en-GB" dirty="0"/>
              <a:t>: the </a:t>
            </a:r>
            <a:r>
              <a:rPr lang="en-GB" b="1" dirty="0">
                <a:solidFill>
                  <a:srgbClr val="003366"/>
                </a:solidFill>
              </a:rPr>
              <a:t>frequency tables</a:t>
            </a:r>
            <a:r>
              <a:rPr lang="en-GB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dirty="0"/>
              <a:t>Texts of </a:t>
            </a:r>
            <a:r>
              <a:rPr lang="en-GB" b="1" dirty="0">
                <a:solidFill>
                  <a:srgbClr val="FF0000"/>
                </a:solidFill>
              </a:rPr>
              <a:t>50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GB" dirty="0"/>
              <a:t>characters can usually be broken this way.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676400"/>
            <a:ext cx="177165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133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88FD-C2A7-4C51-A037-BE74865DDEB3}" type="slidenum">
              <a:rPr lang="it-IT"/>
              <a:pPr/>
              <a:t>34</a:t>
            </a:fld>
            <a:endParaRPr lang="it-IT"/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0" y="990600"/>
            <a:ext cx="9144000" cy="281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0" y="3810000"/>
            <a:ext cx="9144000" cy="304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sz="4000"/>
              <a:t>Other famous historical ciphers</a:t>
            </a:r>
            <a:endParaRPr lang="en-US" sz="400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2209800" cy="5334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Vigenère cipher: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143000"/>
            <a:ext cx="1651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01306" y="3030818"/>
            <a:ext cx="1893887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Blaise de Vigenère</a:t>
            </a:r>
            <a:br>
              <a:rPr lang="en-US" sz="1600"/>
            </a:br>
            <a:r>
              <a:rPr lang="en-US" sz="1600"/>
              <a:t>(1523 - 1596)</a:t>
            </a: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1219200"/>
            <a:ext cx="11890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6634163" y="3035300"/>
            <a:ext cx="2006600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sz="1600"/>
              <a:t>Leon Battista Alberti</a:t>
            </a:r>
            <a:br>
              <a:rPr lang="it-IT" sz="1600"/>
            </a:br>
            <a:r>
              <a:rPr lang="it-IT" sz="1600"/>
              <a:t>(1404 – 1472) </a:t>
            </a:r>
            <a:endParaRPr lang="en-US" sz="1600"/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91000"/>
            <a:ext cx="1714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4191000"/>
            <a:ext cx="17145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4191000"/>
            <a:ext cx="1957388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52400" y="3949700"/>
            <a:ext cx="1143000" cy="3810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Enigma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4221163" y="6019800"/>
            <a:ext cx="1677987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Marian Rejewski</a:t>
            </a:r>
            <a:br>
              <a:rPr lang="en-US" sz="1600"/>
            </a:br>
            <a:r>
              <a:rPr lang="en-US" sz="1600"/>
              <a:t>(1905 - 1980)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7231063" y="6019800"/>
            <a:ext cx="1293812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Alan Turing</a:t>
            </a:r>
            <a:br>
              <a:rPr lang="en-US" sz="1600"/>
            </a:br>
            <a:r>
              <a:rPr lang="en-US" sz="1600"/>
              <a:t>(1912-1954)</a:t>
            </a:r>
          </a:p>
        </p:txBody>
      </p:sp>
    </p:spTree>
    <p:extLst>
      <p:ext uri="{BB962C8B-B14F-4D97-AF65-F5344CB8AC3E}">
        <p14:creationId xmlns:p14="http://schemas.microsoft.com/office/powerpoint/2010/main" val="36779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1" grpId="0" animBg="1"/>
      <p:bldP spid="26627" grpId="0" build="p"/>
      <p:bldP spid="26629" grpId="0" animBg="1"/>
      <p:bldP spid="26631" grpId="0" animBg="1"/>
      <p:bldP spid="26636" grpId="0"/>
      <p:bldP spid="26637" grpId="0" animBg="1"/>
      <p:bldP spid="266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6E9C-3E7A-9D98-9281-82E0522E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16" y="10497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 highly recommended historical book on breaking Enigma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36A6-0BD4-CC2E-2EF8-1F753A07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74" y="5308269"/>
            <a:ext cx="7941376" cy="86869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 tooltip="Dermot Turing"/>
              </a:rPr>
              <a:t>Dermot Turing</a:t>
            </a:r>
            <a:r>
              <a:rPr lang="en-GB" dirty="0"/>
              <a:t>: </a:t>
            </a:r>
            <a:r>
              <a:rPr lang="en-GB" b="1" dirty="0">
                <a:hlinkClick r:id="rId3"/>
              </a:rPr>
              <a:t>X, Y &amp; Z: The Real Story of How Enigma Was Broken</a:t>
            </a:r>
            <a:r>
              <a:rPr lang="en-GB" dirty="0"/>
              <a:t> (The History Press, 2018)</a:t>
            </a:r>
            <a:endParaRPr lang="pl-PL" dirty="0"/>
          </a:p>
        </p:txBody>
      </p:sp>
      <p:pic>
        <p:nvPicPr>
          <p:cNvPr id="2050" name="Picture 2" descr="X, Y &amp; Z">
            <a:extLst>
              <a:ext uri="{FF2B5EF4-FFF2-40B4-BE49-F238E27FC236}">
                <a16:creationId xmlns:a16="http://schemas.microsoft.com/office/drawing/2014/main" id="{9F805C75-CAB6-2703-7EBC-0BF8804C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39" y="1690689"/>
            <a:ext cx="228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, Y, Z. Prawdziwa historia złamania szyfru Enigmy&quot;, Dermot Turing, REBIS">
            <a:extLst>
              <a:ext uri="{FF2B5EF4-FFF2-40B4-BE49-F238E27FC236}">
                <a16:creationId xmlns:a16="http://schemas.microsoft.com/office/drawing/2014/main" id="{16B3C276-30C8-6BC6-162B-A2BA1A4B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63" y="1695585"/>
            <a:ext cx="2286000" cy="335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11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0446"/>
            <a:ext cx="9144000" cy="1785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74320" rtlCol="0" anchor="ctr"/>
          <a:lstStyle/>
          <a:p>
            <a:pPr>
              <a:buNone/>
            </a:pPr>
            <a:r>
              <a:rPr lang="en-US" sz="2800" b="1" dirty="0">
                <a:solidFill>
                  <a:srgbClr val="7030A0"/>
                </a:solidFill>
              </a:rPr>
              <a:t>Main goals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construct schemes that are “provably secure”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ciphers were designed in an ad-hoc manner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3" y="2106303"/>
            <a:ext cx="8229600" cy="1153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contemporary cryptography the ciphers are designed in a </a:t>
            </a:r>
            <a:r>
              <a:rPr lang="en-US" b="1" dirty="0">
                <a:solidFill>
                  <a:srgbClr val="0070C0"/>
                </a:solidFill>
              </a:rPr>
              <a:t>systematic way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46400" y="2526361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2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1143000"/>
          </a:xfrm>
        </p:spPr>
        <p:txBody>
          <a:bodyPr>
            <a:normAutofit/>
          </a:bodyPr>
          <a:lstStyle/>
          <a:p>
            <a:r>
              <a:rPr lang="pl-PL" sz="3600" dirty="0"/>
              <a:t>Defining </a:t>
            </a:r>
            <a:r>
              <a:rPr lang="en-US" sz="3600" dirty="0"/>
              <a:t>“security of an encryption scheme” </a:t>
            </a:r>
            <a:r>
              <a:rPr lang="en-US" sz="3600" dirty="0" err="1"/>
              <a:t>i</a:t>
            </a:r>
            <a:r>
              <a:rPr lang="pl-PL" sz="3600" dirty="0"/>
              <a:t>s</a:t>
            </a:r>
            <a:r>
              <a:rPr lang="en-US" sz="3600" dirty="0"/>
              <a:t> not trivial.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298" y="2093295"/>
            <a:ext cx="7358114" cy="2579491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 dirty="0"/>
              <a:t> </a:t>
            </a:r>
            <a:endParaRPr lang="pl-PL" sz="2400" dirty="0"/>
          </a:p>
          <a:p>
            <a:pPr marL="609600" indent="-609600" algn="r">
              <a:lnSpc>
                <a:spcPct val="80000"/>
              </a:lnSpc>
              <a:buFontTx/>
              <a:buNone/>
            </a:pPr>
            <a:r>
              <a:rPr lang="en-US" sz="2400" dirty="0"/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– a message)</a:t>
            </a: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indent="-609600">
              <a:lnSpc>
                <a:spcPct val="80000"/>
              </a:lnSpc>
              <a:buNone/>
            </a:pP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72036" y="177898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111" y="1899396"/>
            <a:ext cx="5435823" cy="3877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buFontTx/>
              <a:buNone/>
            </a:pPr>
            <a:r>
              <a:rPr lang="pl-PL" sz="2400" dirty="0"/>
              <a:t>consider the </a:t>
            </a:r>
            <a:r>
              <a:rPr lang="en-US" sz="2400" dirty="0"/>
              <a:t>following experiment</a:t>
            </a:r>
            <a:endParaRPr lang="pl-PL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03347" y="4885323"/>
            <a:ext cx="2286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how to define </a:t>
            </a:r>
            <a:br>
              <a:rPr lang="pl-PL" sz="2400" dirty="0"/>
            </a:br>
            <a:r>
              <a:rPr lang="pl-PL" sz="2400" dirty="0"/>
              <a:t>security</a:t>
            </a:r>
          </a:p>
          <a:p>
            <a:pPr algn="ctr"/>
            <a:r>
              <a:rPr lang="pl-PL" sz="7200" b="1" dirty="0">
                <a:latin typeface="Arial Rounded MT Bold" pitchFamily="34" charset="0"/>
                <a:cs typeface="Aharoni" pitchFamily="2" charset="-79"/>
              </a:rPr>
              <a:t>?</a:t>
            </a:r>
            <a:endParaRPr lang="en-US" sz="7200" b="1" dirty="0">
              <a:latin typeface="Arial Rounded MT Bold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84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1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42976" y="2538707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2976" y="3584018"/>
            <a:ext cx="6786610" cy="13542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sz="2000" dirty="0"/>
              <a:t>the encryption scheme that “doesn’t encrypt”: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=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</a:p>
          <a:p>
            <a:pPr algn="r"/>
            <a:r>
              <a:rPr lang="en-GB" sz="2000" dirty="0"/>
              <a:t>satisfies this definition</a:t>
            </a:r>
            <a:r>
              <a:rPr lang="pl-PL" sz="2000" dirty="0"/>
              <a:t>!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286124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071934" y="2214554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11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143512"/>
            <a:ext cx="1851025" cy="1511300"/>
          </a:xfrm>
          <a:prstGeom prst="rect">
            <a:avLst/>
          </a:prstGeom>
          <a:noFill/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7158" y="157161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8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2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14348" y="2538707"/>
            <a:ext cx="791866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2910" y="3643314"/>
            <a:ext cx="799010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pl-PL" sz="2400" dirty="0"/>
              <a:t>What if the adversary can compute, e.g., the first half of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?</a:t>
            </a:r>
          </a:p>
          <a:p>
            <a:endParaRPr lang="pl-PL" sz="2400" dirty="0"/>
          </a:p>
          <a:p>
            <a:r>
              <a:rPr lang="pl-PL" sz="2400" dirty="0"/>
              <a:t>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345420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143372" y="2214554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92243"/>
              </p:ext>
            </p:extLst>
          </p:nvPr>
        </p:nvGraphicFramePr>
        <p:xfrm>
          <a:off x="2285984" y="4500570"/>
          <a:ext cx="47863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|</a:t>
                      </a:r>
                      <a:r>
                        <a:rPr lang="pl-PL" i="1" baseline="-25000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|/2</a:t>
                      </a:r>
                      <a:endParaRPr lang="en-US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214950"/>
            <a:ext cx="1851025" cy="1511300"/>
          </a:xfrm>
          <a:prstGeom prst="rect">
            <a:avLst/>
          </a:prstGeom>
          <a:noFill/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1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3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2910" y="2340911"/>
            <a:ext cx="811919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2910" y="3429000"/>
            <a:ext cx="81191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pl-PL" sz="2400" dirty="0"/>
              <a:t>But he may already have some a priori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!</a:t>
            </a:r>
          </a:p>
          <a:p>
            <a:endParaRPr lang="pl-PL" sz="2400" dirty="0"/>
          </a:p>
          <a:p>
            <a:r>
              <a:rPr lang="pl-PL" sz="2400" dirty="0"/>
              <a:t>For example he may know that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is a sentence in English...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131106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071934" y="203327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3074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143512"/>
            <a:ext cx="1851025" cy="1511300"/>
          </a:xfrm>
          <a:prstGeom prst="rect">
            <a:avLst/>
          </a:prstGeom>
          <a:noFill/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4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472" y="2681583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</a:t>
            </a:r>
            <a:r>
              <a:rPr lang="pl-PL" sz="2400" b="1" u="sng" dirty="0">
                <a:solidFill>
                  <a:schemeClr val="accent6"/>
                </a:solidFill>
              </a:rPr>
              <a:t>additional</a:t>
            </a:r>
            <a:r>
              <a:rPr lang="pl-PL" sz="2400" dirty="0"/>
              <a:t>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1472" y="3857628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sz="2400" dirty="0"/>
              <a:t>This makes much more sense.</a:t>
            </a:r>
          </a:p>
          <a:p>
            <a:pPr algn="r"/>
            <a:r>
              <a:rPr lang="pl-PL" sz="2400" dirty="0"/>
              <a:t>But how to formalize it?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071934" y="2357430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2051" name="Picture 3" descr="C:\Users\Stefan\AppData\Local\Microsoft\Windows\Temporary Internet Files\Content.IE5\CW4TS6I4\MCj042444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5072074"/>
            <a:ext cx="1357322" cy="1433549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0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ular Callout 17"/>
          <p:cNvSpPr/>
          <p:nvPr/>
        </p:nvSpPr>
        <p:spPr>
          <a:xfrm>
            <a:off x="4286248" y="1643050"/>
            <a:ext cx="4572032" cy="1857388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Eve knows that 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it-IT" dirty="0"/>
          </a:p>
        </p:txBody>
      </p:sp>
      <p:pic>
        <p:nvPicPr>
          <p:cNvPr id="4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214554"/>
            <a:ext cx="1285884" cy="889033"/>
          </a:xfrm>
          <a:prstGeom prst="rect">
            <a:avLst/>
          </a:prstGeom>
          <a:noFill/>
        </p:spPr>
      </p:pic>
      <p:pic>
        <p:nvPicPr>
          <p:cNvPr id="6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1" y="2000240"/>
            <a:ext cx="1019529" cy="107157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57686" y="264318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:=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818" y="2285992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love you</a:t>
            </a:r>
            <a:r>
              <a:rPr lang="en-US" dirty="0">
                <a:solidFill>
                  <a:srgbClr val="FF0000"/>
                </a:solidFill>
              </a:rPr>
              <a:t>”               with prob. </a:t>
            </a:r>
            <a:r>
              <a:rPr lang="en-US" b="1" dirty="0">
                <a:solidFill>
                  <a:srgbClr val="FF0000"/>
                </a:solidFill>
              </a:rPr>
              <a:t>0.1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818" y="2631040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don’t love you</a:t>
            </a:r>
            <a:r>
              <a:rPr lang="en-US" dirty="0">
                <a:solidFill>
                  <a:srgbClr val="FF0000"/>
                </a:solidFill>
              </a:rPr>
              <a:t>”    with prob. </a:t>
            </a:r>
            <a:r>
              <a:rPr lang="en-US" b="1" dirty="0">
                <a:solidFill>
                  <a:srgbClr val="FF0000"/>
                </a:solidFill>
              </a:rPr>
              <a:t>0.7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7818" y="3000372"/>
            <a:ext cx="34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hate you</a:t>
            </a:r>
            <a:r>
              <a:rPr lang="en-US" dirty="0">
                <a:solidFill>
                  <a:srgbClr val="FF0000"/>
                </a:solidFill>
              </a:rPr>
              <a:t>”              with prob. </a:t>
            </a:r>
            <a:r>
              <a:rPr lang="en-US" b="1" dirty="0">
                <a:solidFill>
                  <a:srgbClr val="FF0000"/>
                </a:solidFill>
              </a:rPr>
              <a:t>0.2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5000628" y="2357430"/>
            <a:ext cx="428628" cy="1000132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1000108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</a:t>
            </a:r>
            <a:endParaRPr lang="it-IT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 rot="16200000" flipH="1">
            <a:off x="403797" y="1679991"/>
            <a:ext cx="630800" cy="96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4357686" y="4714884"/>
            <a:ext cx="4572032" cy="1857388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Eve </a:t>
            </a:r>
            <a:r>
              <a:rPr lang="en-US" b="1" dirty="0"/>
              <a:t>still</a:t>
            </a:r>
            <a:r>
              <a:rPr lang="en-US" dirty="0"/>
              <a:t> knows that </a:t>
            </a:r>
            <a:endParaRPr lang="it-IT" dirty="0"/>
          </a:p>
        </p:txBody>
      </p:sp>
      <p:pic>
        <p:nvPicPr>
          <p:cNvPr id="20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5286388"/>
            <a:ext cx="1285884" cy="889033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429124" y="571501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 </a:t>
            </a:r>
            <a:r>
              <a:rPr lang="en-US" b="1" dirty="0">
                <a:solidFill>
                  <a:srgbClr val="FF0000"/>
                </a:solidFill>
              </a:rPr>
              <a:t>:=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9256" y="5357826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love you</a:t>
            </a:r>
            <a:r>
              <a:rPr lang="en-US" dirty="0">
                <a:solidFill>
                  <a:srgbClr val="FF0000"/>
                </a:solidFill>
              </a:rPr>
              <a:t>”               with prob. </a:t>
            </a:r>
            <a:r>
              <a:rPr lang="en-US" b="1" dirty="0">
                <a:solidFill>
                  <a:srgbClr val="FF0000"/>
                </a:solidFill>
              </a:rPr>
              <a:t>0.1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6" y="5702874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don’t love you</a:t>
            </a:r>
            <a:r>
              <a:rPr lang="en-US" dirty="0">
                <a:solidFill>
                  <a:srgbClr val="FF0000"/>
                </a:solidFill>
              </a:rPr>
              <a:t>”    with prob. </a:t>
            </a:r>
            <a:r>
              <a:rPr lang="en-US" b="1" dirty="0">
                <a:solidFill>
                  <a:srgbClr val="FF0000"/>
                </a:solidFill>
              </a:rPr>
              <a:t>0.7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9256" y="6072206"/>
            <a:ext cx="34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hate you</a:t>
            </a:r>
            <a:r>
              <a:rPr lang="en-US" dirty="0">
                <a:solidFill>
                  <a:srgbClr val="FF0000"/>
                </a:solidFill>
              </a:rPr>
              <a:t>”              with prob. </a:t>
            </a:r>
            <a:r>
              <a:rPr lang="en-US" b="1" dirty="0">
                <a:solidFill>
                  <a:srgbClr val="FF0000"/>
                </a:solidFill>
              </a:rPr>
              <a:t>0.2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5072066" y="5429264"/>
            <a:ext cx="428628" cy="1000132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39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5143512"/>
            <a:ext cx="1019529" cy="107157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428597" y="414338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</a:t>
            </a:r>
            <a:endParaRPr lang="it-IT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>
            <a:stCxn id="40" idx="2"/>
            <a:endCxn id="39" idx="0"/>
          </p:cNvCxnSpPr>
          <p:nvPr/>
        </p:nvCxnSpPr>
        <p:spPr>
          <a:xfrm rot="16200000" flipH="1">
            <a:off x="403798" y="4823263"/>
            <a:ext cx="630800" cy="96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473" y="5572140"/>
            <a:ext cx="30809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k</a:t>
            </a:r>
            <a:endParaRPr lang="it-IT" b="1" i="1" dirty="0">
              <a:solidFill>
                <a:srgbClr val="FF0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357290" y="5214950"/>
            <a:ext cx="1643074" cy="107157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FF0000"/>
                </a:solidFill>
              </a:rPr>
              <a:t> := Enc</a:t>
            </a:r>
            <a:r>
              <a:rPr lang="pl-PL" b="1" i="1" baseline="-25000" dirty="0">
                <a:solidFill>
                  <a:srgbClr val="FF0000"/>
                </a:solidFill>
              </a:rPr>
              <a:t>K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pl-PL" b="1" dirty="0">
                <a:solidFill>
                  <a:srgbClr val="FF0000"/>
                </a:solidFill>
              </a:rPr>
              <a:t> 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14282" y="3857628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9" grpId="0" animBg="1"/>
      <p:bldP spid="23" grpId="0"/>
      <p:bldP spid="24" grpId="0"/>
      <p:bldP spid="25" grpId="0"/>
      <p:bldP spid="26" grpId="0"/>
      <p:bldP spid="27" grpId="0" animBg="1"/>
      <p:bldP spid="40" grpId="0"/>
      <p:bldP spid="4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pl-PL" dirty="0"/>
              <a:t>How to formalize </a:t>
            </a:r>
            <a:r>
              <a:rPr lang="en-US" dirty="0"/>
              <a:t>the “Idea 4”</a:t>
            </a:r>
            <a:r>
              <a:rPr lang="pl-PL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3057532"/>
                <a:ext cx="7786742" cy="2371732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pl-PL" sz="2800" dirty="0"/>
                  <a:t>An encryption scheme is </a:t>
                </a:r>
                <a:r>
                  <a:rPr lang="pl-PL" sz="28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800" dirty="0">
                    <a:solidFill>
                      <a:srgbClr val="002060"/>
                    </a:solidFill>
                  </a:rPr>
                  <a:t> </a:t>
                </a:r>
                <a:r>
                  <a:rPr lang="pl-PL" sz="2800" dirty="0"/>
                  <a:t>if </a:t>
                </a:r>
              </a:p>
              <a:p>
                <a:pPr algn="ctr">
                  <a:buNone/>
                </a:pPr>
                <a:r>
                  <a:rPr lang="pl-PL" sz="2800" dirty="0"/>
                  <a:t>for every random variable </a:t>
                </a:r>
                <a:r>
                  <a:rPr lang="pl-PL" sz="28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800" dirty="0"/>
                  <a:t> </a:t>
                </a:r>
              </a:p>
              <a:p>
                <a:pPr algn="ctr">
                  <a:buNone/>
                </a:pPr>
                <a:r>
                  <a:rPr lang="pl-PL" sz="2800" dirty="0"/>
                  <a:t>and </a:t>
                </a:r>
                <a:r>
                  <a:rPr lang="pl-PL" sz="2800" dirty="0" err="1"/>
                  <a:t>every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800" b="1" dirty="0">
                    <a:solidFill>
                      <a:srgbClr val="FF0000"/>
                    </a:solidFill>
                    <a:latin typeface="Lucida Calligraphy"/>
                  </a:rPr>
                  <a:t> M </a:t>
                </a:r>
                <a:r>
                  <a:rPr lang="it-IT" sz="2800" dirty="0">
                    <a:latin typeface="+mj-lt"/>
                  </a:rPr>
                  <a:t>and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pl-PL" sz="28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pl-PL" sz="20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endParaRPr lang="pl-PL" sz="2000" b="1" dirty="0">
                  <a:solidFill>
                    <a:srgbClr val="C00000"/>
                  </a:solidFill>
                  <a:latin typeface="Arial"/>
                  <a:cs typeface="Arial"/>
                </a:endParaRPr>
              </a:p>
              <a:p>
                <a:pPr algn="ctr">
                  <a:buNone/>
                </a:pP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P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 = </a:t>
                </a:r>
                <a:r>
                  <a:rPr lang="it-IT" sz="2800" b="1" i="1" dirty="0" err="1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 = 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P(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 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= </a:t>
                </a:r>
                <a:r>
                  <a:rPr lang="it-IT" sz="2800" b="1" i="1" dirty="0" err="1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i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| (Enc(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,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))= 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3057532"/>
                <a:ext cx="7786742" cy="2371732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472" y="1214422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</a:t>
            </a:r>
            <a:r>
              <a:rPr lang="pl-PL" sz="2400" b="1" u="sng" dirty="0">
                <a:solidFill>
                  <a:srgbClr val="002060"/>
                </a:solidFill>
              </a:rPr>
              <a:t>additional</a:t>
            </a:r>
            <a:r>
              <a:rPr lang="pl-PL" sz="2400" dirty="0"/>
              <a:t>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072330" y="3429000"/>
            <a:ext cx="1857388" cy="857256"/>
          </a:xfrm>
          <a:prstGeom prst="wedgeRoundRectCallout">
            <a:avLst>
              <a:gd name="adj1" fmla="val -75388"/>
              <a:gd name="adj2" fmla="val 4880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such that </a:t>
            </a:r>
            <a:br>
              <a:rPr lang="pl-PL" dirty="0"/>
            </a:br>
            <a:r>
              <a:rPr lang="pl-PL" b="1" dirty="0">
                <a:solidFill>
                  <a:srgbClr val="FF0000"/>
                </a:solidFill>
              </a:rPr>
              <a:t>P(</a:t>
            </a:r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) &gt;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5786454"/>
            <a:ext cx="733831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equivalently: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M</a:t>
            </a:r>
            <a:r>
              <a:rPr lang="pl-PL" sz="2000" dirty="0"/>
              <a:t> and </a:t>
            </a:r>
            <a:r>
              <a:rPr lang="pl-PL" sz="2000" b="1" dirty="0" err="1">
                <a:solidFill>
                  <a:srgbClr val="FF0000"/>
                </a:solidFill>
              </a:rPr>
              <a:t>Enc</a:t>
            </a:r>
            <a:r>
              <a:rPr lang="pl-PL" sz="2000" b="1" dirty="0">
                <a:solidFill>
                  <a:srgbClr val="FF0000"/>
                </a:solidFill>
              </a:rPr>
              <a:t>(</a:t>
            </a:r>
            <a:r>
              <a:rPr lang="pl-PL" sz="2000" b="1" i="1" dirty="0">
                <a:solidFill>
                  <a:srgbClr val="FF0000"/>
                </a:solidFill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,</a:t>
            </a:r>
            <a:r>
              <a:rPr lang="pl-PL" sz="2000" b="1" i="1" dirty="0">
                <a:solidFill>
                  <a:srgbClr val="FF0000"/>
                </a:solidFill>
              </a:rPr>
              <a:t>M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pl-PL" sz="2000" dirty="0"/>
              <a:t> are independent</a:t>
            </a:r>
            <a:endParaRPr lang="en-US" sz="2000" dirty="0"/>
          </a:p>
        </p:txBody>
      </p:sp>
      <p:sp>
        <p:nvSpPr>
          <p:cNvPr id="7" name="Up-Down Arrow 6"/>
          <p:cNvSpPr/>
          <p:nvPr/>
        </p:nvSpPr>
        <p:spPr>
          <a:xfrm>
            <a:off x="4286248" y="5214950"/>
            <a:ext cx="285752" cy="42862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2643174" y="2357430"/>
            <a:ext cx="6215106" cy="428628"/>
          </a:xfrm>
          <a:prstGeom prst="wedgeRectCallout">
            <a:avLst>
              <a:gd name="adj1" fmla="val -6288"/>
              <a:gd name="adj2" fmla="val 12932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called: </a:t>
            </a:r>
            <a:r>
              <a:rPr lang="en-US" sz="2400" b="1" dirty="0"/>
              <a:t>information-theoretically</a:t>
            </a:r>
            <a:r>
              <a:rPr lang="en-US" sz="2400" dirty="0"/>
              <a:t> secret</a:t>
            </a:r>
          </a:p>
        </p:txBody>
      </p:sp>
    </p:spTree>
    <p:extLst>
      <p:ext uri="{BB962C8B-B14F-4D97-AF65-F5344CB8AC3E}">
        <p14:creationId xmlns:p14="http://schemas.microsoft.com/office/powerpoint/2010/main" val="29702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05092" cy="1143000"/>
          </a:xfrm>
        </p:spPr>
        <p:txBody>
          <a:bodyPr>
            <a:normAutofit/>
          </a:bodyPr>
          <a:lstStyle/>
          <a:p>
            <a:r>
              <a:rPr lang="pl-PL" dirty="0"/>
              <a:t>Equivalent</a:t>
            </a:r>
            <a:r>
              <a:rPr lang="it-IT" dirty="0" err="1"/>
              <a:t>ly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224" y="1357298"/>
            <a:ext cx="733831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cs typeface="Arial"/>
              </a:rPr>
              <a:t>for every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we have </a:t>
            </a:r>
            <a:r>
              <a:rPr lang="en-US" sz="2400" dirty="0">
                <a:cs typeface="Arial"/>
              </a:rPr>
              <a:t>that</a:t>
            </a:r>
            <a:r>
              <a:rPr lang="it-IT" sz="2400" dirty="0">
                <a:cs typeface="Arial"/>
              </a:rPr>
              <a:t>:</a:t>
            </a:r>
            <a:r>
              <a:rPr lang="en-US" sz="2400" dirty="0">
                <a:cs typeface="Arial"/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Enc(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,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  <a:r>
              <a:rPr lang="pl-PL" sz="2400" dirty="0"/>
              <a:t> are independent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0100" y="4214818"/>
            <a:ext cx="72866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cs typeface="Arial"/>
              </a:rPr>
              <a:t>for every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and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we have</a:t>
            </a:r>
            <a:r>
              <a:rPr lang="en-US" sz="2400" dirty="0">
                <a:cs typeface="Arial"/>
              </a:rPr>
              <a:t> that </a:t>
            </a:r>
          </a:p>
          <a:p>
            <a:pPr algn="ctr"/>
            <a:r>
              <a:rPr lang="pl-PL" sz="2400" dirty="0">
                <a:cs typeface="Arial"/>
              </a:rPr>
              <a:t> 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,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)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and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,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)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cs typeface="Arial"/>
              </a:rPr>
              <a:t>have the same distribution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4500562" y="2214554"/>
            <a:ext cx="285752" cy="78581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928662" y="3000372"/>
            <a:ext cx="733831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cs typeface="Arial"/>
              </a:rPr>
              <a:t>“</a:t>
            </a:r>
            <a:r>
              <a:rPr lang="en-US" sz="2400" dirty="0">
                <a:cs typeface="Arial"/>
              </a:rPr>
              <a:t>the distribution of</a:t>
            </a:r>
            <a:r>
              <a:rPr lang="pl-PL" sz="2400" dirty="0"/>
              <a:t> </a:t>
            </a:r>
            <a:r>
              <a:rPr lang="pl-PL" sz="2400" b="1" dirty="0">
                <a:solidFill>
                  <a:srgbClr val="FF0000"/>
                </a:solidFill>
              </a:rPr>
              <a:t>Enc(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,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  <a:r>
              <a:rPr lang="pl-PL" sz="2400" dirty="0"/>
              <a:t> </a:t>
            </a:r>
            <a:r>
              <a:rPr lang="en-US" sz="2400" dirty="0"/>
              <a:t>does not depend on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4" name="Up-Down Arrow 13"/>
          <p:cNvSpPr/>
          <p:nvPr/>
        </p:nvSpPr>
        <p:spPr>
          <a:xfrm>
            <a:off x="4500562" y="3429000"/>
            <a:ext cx="285752" cy="78581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588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6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00100" y="5286388"/>
            <a:ext cx="7286676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7619-E3D3-4D84-934F-E483B655BBEF}" type="slidenum">
              <a:rPr lang="it-IT"/>
              <a:pPr/>
              <a:t>46</a:t>
            </a:fld>
            <a:endParaRPr lang="it-IT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0"/>
            <a:ext cx="8790844" cy="1143000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A perfectly-secret scheme</a:t>
            </a:r>
            <a:r>
              <a:rPr lang="en-GB" sz="4000" dirty="0"/>
              <a:t>:</a:t>
            </a:r>
            <a:r>
              <a:rPr lang="pl-PL" sz="4000" dirty="0"/>
              <a:t> </a:t>
            </a:r>
            <a:r>
              <a:rPr lang="en-GB" sz="4000" dirty="0"/>
              <a:t>one-time pad</a:t>
            </a:r>
            <a:endParaRPr lang="en-US" sz="40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071546"/>
            <a:ext cx="1038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7132320" y="2357430"/>
            <a:ext cx="1749770" cy="12003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Gilbert </a:t>
            </a:r>
            <a:r>
              <a:rPr lang="de-DE" sz="2400" dirty="0" err="1"/>
              <a:t>Vernam</a:t>
            </a:r>
            <a:br>
              <a:rPr lang="de-DE" sz="2400" dirty="0"/>
            </a:br>
            <a:r>
              <a:rPr lang="de-DE" sz="2400" dirty="0"/>
              <a:t> </a:t>
            </a:r>
            <a:r>
              <a:rPr lang="de-DE" dirty="0"/>
              <a:t>(1890 –1960)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7158" y="1428736"/>
            <a:ext cx="2610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i="1" dirty="0">
                <a:solidFill>
                  <a:srgbClr val="FF0000"/>
                </a:solidFill>
              </a:rPr>
              <a:t>t</a:t>
            </a:r>
            <a:r>
              <a:rPr lang="pl-PL" sz="2800" b="1" dirty="0"/>
              <a:t> </a:t>
            </a:r>
            <a:r>
              <a:rPr lang="pl-PL" sz="2800" dirty="0"/>
              <a:t>– a parameter</a:t>
            </a:r>
          </a:p>
          <a:p>
            <a:r>
              <a:rPr lang="pl-PL" sz="28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= </a:t>
            </a:r>
            <a:r>
              <a:rPr lang="pl-PL" sz="2800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sz="2800" b="1" dirty="0">
                <a:solidFill>
                  <a:srgbClr val="FF0000"/>
                </a:solidFill>
                <a:latin typeface="+mj-lt"/>
              </a:rPr>
              <a:t>= {0,1}</a:t>
            </a:r>
            <a:r>
              <a:rPr lang="pl-PL" sz="2800" b="1" i="1" baseline="30000" dirty="0">
                <a:solidFill>
                  <a:srgbClr val="FF0000"/>
                </a:solidFill>
                <a:latin typeface="+mj-lt"/>
              </a:rPr>
              <a:t>t</a:t>
            </a:r>
            <a:endParaRPr lang="pl-PL" sz="2400" i="1" dirty="0">
              <a:solidFill>
                <a:srgbClr val="FF0000"/>
              </a:solidFill>
            </a:endParaRPr>
          </a:p>
          <a:p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71802" y="3286124"/>
            <a:ext cx="371477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0000"/>
                </a:solidFill>
              </a:rPr>
              <a:t>Enc</a:t>
            </a:r>
            <a:r>
              <a:rPr lang="pl-PL" sz="2800" b="1" i="1" baseline="-25000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b="1" dirty="0">
                <a:solidFill>
                  <a:srgbClr val="FF0000"/>
                </a:solidFill>
              </a:rPr>
              <a:t>) = 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</a:t>
            </a:r>
            <a:r>
              <a:rPr lang="pl-PL" sz="2800" b="1" dirty="0"/>
              <a:t>xor</a:t>
            </a:r>
            <a:r>
              <a:rPr lang="pl-PL" sz="2800" b="1" dirty="0">
                <a:solidFill>
                  <a:srgbClr val="C00000"/>
                </a:solidFill>
              </a:rPr>
              <a:t>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pl-PL" sz="2800" b="1" dirty="0">
                <a:solidFill>
                  <a:srgbClr val="FF0000"/>
                </a:solidFill>
              </a:rPr>
              <a:t>Dec</a:t>
            </a:r>
            <a:r>
              <a:rPr lang="pl-PL" sz="2800" b="1" i="1" baseline="-25000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i="1" dirty="0">
                <a:solidFill>
                  <a:srgbClr val="FF0000"/>
                </a:solidFill>
              </a:rPr>
              <a:t>c</a:t>
            </a:r>
            <a:r>
              <a:rPr lang="pl-PL" sz="2800" b="1" dirty="0">
                <a:solidFill>
                  <a:srgbClr val="FF0000"/>
                </a:solidFill>
              </a:rPr>
              <a:t>) = 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</a:t>
            </a:r>
            <a:r>
              <a:rPr lang="pl-PL" sz="2800" b="1" dirty="0" err="1"/>
              <a:t>xor</a:t>
            </a:r>
            <a:r>
              <a:rPr lang="pl-PL" sz="2800" b="1" dirty="0">
                <a:solidFill>
                  <a:srgbClr val="C00000"/>
                </a:solidFill>
              </a:rPr>
              <a:t> </a:t>
            </a:r>
            <a:r>
              <a:rPr lang="pl-PL" sz="2800" b="1" i="1" dirty="0">
                <a:solidFill>
                  <a:srgbClr val="FF0000"/>
                </a:solidFill>
              </a:rPr>
              <a:t>c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0364" y="2786058"/>
            <a:ext cx="223670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sz="2400" dirty="0"/>
              <a:t>Vernam’s cipher: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3428992" y="1571612"/>
            <a:ext cx="3071834" cy="571504"/>
          </a:xfrm>
          <a:prstGeom prst="wedgeRoundRectCallout">
            <a:avLst>
              <a:gd name="adj1" fmla="val 24742"/>
              <a:gd name="adj2" fmla="val 26595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/>
              <a:t>component-wise </a:t>
            </a:r>
            <a:r>
              <a:rPr lang="pl-PL" sz="2400" b="1" dirty="0"/>
              <a:t>xor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28662" y="4786322"/>
            <a:ext cx="28461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sz="2400" dirty="0"/>
              <a:t>Correctness is trivial: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35587"/>
              </p:ext>
            </p:extLst>
          </p:nvPr>
        </p:nvGraphicFramePr>
        <p:xfrm>
          <a:off x="2000232" y="5429264"/>
          <a:ext cx="614366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6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r"/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Dec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xor 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xor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4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74638"/>
            <a:ext cx="8362216" cy="1143000"/>
          </a:xfrm>
        </p:spPr>
        <p:txBody>
          <a:bodyPr>
            <a:normAutofit fontScale="90000"/>
          </a:bodyPr>
          <a:lstStyle/>
          <a:p>
            <a:r>
              <a:rPr lang="pl-PL" sz="4400" dirty="0"/>
              <a:t>Perfect secrecy of the </a:t>
            </a:r>
            <a:r>
              <a:rPr lang="en-GB" sz="4400" dirty="0"/>
              <a:t>one-time 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961469"/>
            <a:ext cx="7858180" cy="672246"/>
          </a:xfr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>
              <a:buNone/>
            </a:pPr>
            <a:r>
              <a:rPr lang="pl-PL" dirty="0"/>
              <a:t>Perfect secrecy of the one time pad is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trivial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642910" y="3286124"/>
            <a:ext cx="785818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2800" dirty="0"/>
              <a:t>This is because for every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dirty="0"/>
              <a:t> </a:t>
            </a:r>
          </a:p>
          <a:p>
            <a:pPr algn="ctr">
              <a:buNone/>
            </a:pPr>
            <a:r>
              <a:rPr lang="pl-PL" sz="2800" dirty="0"/>
              <a:t>the distribution</a:t>
            </a:r>
            <a:r>
              <a:rPr lang="it-IT" sz="2800" dirty="0"/>
              <a:t> of</a:t>
            </a:r>
            <a:r>
              <a:rPr lang="pl-PL" sz="2800" dirty="0"/>
              <a:t> </a:t>
            </a:r>
            <a:r>
              <a:rPr lang="pl-PL" sz="2800" b="1" dirty="0">
                <a:solidFill>
                  <a:srgbClr val="FF0000"/>
                </a:solidFill>
              </a:rPr>
              <a:t>Enc(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,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it-IT" sz="2800" b="1" dirty="0">
                <a:solidFill>
                  <a:srgbClr val="FF0000"/>
                </a:solidFill>
              </a:rPr>
              <a:t>)</a:t>
            </a:r>
            <a:r>
              <a:rPr lang="pl-PL" sz="2800" b="1" baseline="-25000" dirty="0">
                <a:solidFill>
                  <a:srgbClr val="C00000"/>
                </a:solidFill>
              </a:rPr>
              <a:t>  </a:t>
            </a:r>
            <a:r>
              <a:rPr lang="pl-PL" sz="2800" dirty="0"/>
              <a:t>is uniform </a:t>
            </a:r>
          </a:p>
          <a:p>
            <a:pPr algn="r">
              <a:buNone/>
            </a:pPr>
            <a:r>
              <a:rPr lang="pl-PL" sz="2800" dirty="0"/>
              <a:t>(and hence does not depend on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dirty="0"/>
              <a:t>).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8662" y="5214950"/>
            <a:ext cx="5500726" cy="928694"/>
          </a:xfrm>
          <a:prstGeom prst="wedgeRoundRectCallout">
            <a:avLst>
              <a:gd name="adj1" fmla="val -19249"/>
              <a:gd name="adj2" fmla="val -166363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for every</a:t>
            </a:r>
            <a:r>
              <a:rPr kumimoji="0" lang="en-GB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P(Enc(</a:t>
            </a:r>
            <a:r>
              <a:rPr kumimoji="0" lang="en-GB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GB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P(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 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</a:t>
            </a:r>
            <a:r>
              <a:rPr kumimoji="0" lang="en-GB" sz="3200" b="1" i="0" u="none" strike="noStrike" kern="120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xor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2</a:t>
            </a:r>
            <a:r>
              <a:rPr kumimoji="0" lang="en-GB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GB" sz="3200" b="1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endParaRPr kumimoji="0" lang="pl-PL" sz="3200" b="1" i="1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5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576530" cy="1143000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56965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One time pad can be </a:t>
            </a:r>
            <a:r>
              <a:rPr lang="en-US" b="1" dirty="0"/>
              <a:t>generalized</a:t>
            </a:r>
            <a:r>
              <a:rPr lang="en-US" dirty="0"/>
              <a:t> as follows.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Let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,+)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be a group.  Let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 C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it-IT" b="1" i="1" dirty="0">
                <a:solidFill>
                  <a:srgbClr val="FF0000"/>
                </a:solidFill>
              </a:rPr>
              <a:t> G</a:t>
            </a:r>
            <a:r>
              <a:rPr lang="it-IT" dirty="0"/>
              <a:t>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en-US" dirty="0"/>
              <a:t>The following is a perfectly secret encryption scheme:</a:t>
            </a:r>
          </a:p>
          <a:p>
            <a:pPr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k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 =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+ 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</a:p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k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 =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– 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9908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5081-4EEB-4351-9AB9-780406B4642A}" type="slidenum">
              <a:rPr lang="it-IT"/>
              <a:pPr/>
              <a:t>49</a:t>
            </a:fld>
            <a:endParaRPr lang="it-IT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Why the one-time pad is not practical?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71612"/>
            <a:ext cx="7086600" cy="2009788"/>
          </a:xfrm>
        </p:spPr>
        <p:txBody>
          <a:bodyPr>
            <a:normAutofit/>
          </a:bodyPr>
          <a:lstStyle/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endParaRPr lang="pl-PL" sz="2400" b="1" dirty="0">
              <a:solidFill>
                <a:srgbClr val="CC3300"/>
              </a:solidFill>
            </a:endParaRPr>
          </a:p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r>
              <a:rPr lang="pl-PL" sz="2400" b="1" dirty="0"/>
              <a:t>The </a:t>
            </a:r>
            <a:r>
              <a:rPr lang="en-GB" sz="2400" b="1" dirty="0"/>
              <a:t>key </a:t>
            </a:r>
            <a:r>
              <a:rPr lang="pl-PL" sz="2400" b="1" dirty="0"/>
              <a:t>has to be as long as the message.</a:t>
            </a:r>
            <a:br>
              <a:rPr lang="pl-PL" sz="2400" b="1" dirty="0"/>
            </a:br>
            <a:endParaRPr lang="pl-PL" sz="2400" b="1" dirty="0"/>
          </a:p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r>
              <a:rPr lang="pl-PL" sz="2400" b="1" dirty="0"/>
              <a:t>The key cannot be reused</a:t>
            </a:r>
            <a:endParaRPr lang="en-GB" sz="2400" b="1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sz="2400" b="1" dirty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00034" y="4214818"/>
            <a:ext cx="8429684" cy="1857388"/>
          </a:xfrm>
          <a:prstGeom prst="wedgeRoundRectCallout">
            <a:avLst>
              <a:gd name="adj1" fmla="val -13808"/>
              <a:gd name="adj2" fmla="val -11617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80000"/>
              </a:lnSpc>
              <a:buFontTx/>
              <a:buNone/>
            </a:pPr>
            <a:r>
              <a:rPr lang="en-GB" sz="2800" dirty="0"/>
              <a:t>This is because: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7669"/>
              </p:ext>
            </p:extLst>
          </p:nvPr>
        </p:nvGraphicFramePr>
        <p:xfrm>
          <a:off x="500034" y="4674815"/>
          <a:ext cx="8015316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2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r"/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 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="1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b="1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5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928934"/>
            <a:ext cx="24288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3429000"/>
            <a:ext cx="207689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Historical cryptography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3214678" y="2928934"/>
            <a:ext cx="2071702" cy="2490787"/>
            <a:chOff x="6143636" y="2928934"/>
            <a:chExt cx="1817190" cy="2347911"/>
          </a:xfrm>
        </p:grpSpPr>
        <p:sp>
          <p:nvSpPr>
            <p:cNvPr id="9" name="Oval 8"/>
            <p:cNvSpPr/>
            <p:nvPr/>
          </p:nvSpPr>
          <p:spPr>
            <a:xfrm>
              <a:off x="6215074" y="3000372"/>
              <a:ext cx="1714512" cy="2214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43636" y="2928934"/>
              <a:ext cx="1817190" cy="2347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214686"/>
            <a:ext cx="1875233" cy="250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72132" y="2786058"/>
            <a:ext cx="1785950" cy="225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3429000"/>
            <a:ext cx="1580181" cy="2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4"/>
          <p:cNvGrpSpPr/>
          <p:nvPr/>
        </p:nvGrpSpPr>
        <p:grpSpPr>
          <a:xfrm>
            <a:off x="357158" y="5786454"/>
            <a:ext cx="8429684" cy="785818"/>
            <a:chOff x="357158" y="5786454"/>
            <a:chExt cx="8429684" cy="785818"/>
          </a:xfrm>
        </p:grpSpPr>
        <p:sp>
          <p:nvSpPr>
            <p:cNvPr id="11" name="Right Arrow 10"/>
            <p:cNvSpPr/>
            <p:nvPr/>
          </p:nvSpPr>
          <p:spPr>
            <a:xfrm>
              <a:off x="357158" y="5786454"/>
              <a:ext cx="8429684" cy="7858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7158" y="6000768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ancient times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8968" y="6000768"/>
              <a:ext cx="1334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world war II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27" y="1500174"/>
            <a:ext cx="6965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/>
              <a:t>cryptography </a:t>
            </a:r>
            <a:r>
              <a:rPr lang="it-IT" sz="2800" dirty="0">
                <a:sym typeface="Symbol"/>
              </a:rPr>
              <a:t> </a:t>
            </a:r>
            <a:r>
              <a:rPr lang="it-IT" sz="2800" dirty="0"/>
              <a:t>encryption</a:t>
            </a:r>
          </a:p>
          <a:p>
            <a:pPr algn="ctr"/>
            <a:r>
              <a:rPr lang="it-IT" sz="2800" dirty="0"/>
              <a:t>main applications:  </a:t>
            </a:r>
            <a:r>
              <a:rPr lang="it-IT" sz="2800" b="1" dirty="0"/>
              <a:t>military and diplomacy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85918" y="5857892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/>
        </p:nvSpPr>
        <p:spPr>
          <a:xfrm>
            <a:off x="3000364" y="5857892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/>
          <p:cNvSpPr/>
          <p:nvPr/>
        </p:nvSpPr>
        <p:spPr>
          <a:xfrm>
            <a:off x="3286116" y="5786454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ctangle 18"/>
          <p:cNvSpPr/>
          <p:nvPr/>
        </p:nvSpPr>
        <p:spPr>
          <a:xfrm>
            <a:off x="5000628" y="5791200"/>
            <a:ext cx="41433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ctangle 19"/>
          <p:cNvSpPr/>
          <p:nvPr/>
        </p:nvSpPr>
        <p:spPr>
          <a:xfrm>
            <a:off x="0" y="5834058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6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5720" y="4500570"/>
            <a:ext cx="578647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Observation</a:t>
            </a:r>
            <a:r>
              <a:rPr lang="it-IT" dirty="0">
                <a:solidFill>
                  <a:schemeClr val="tx1"/>
                </a:solidFill>
              </a:rPr>
              <a:t>: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5720" y="5214950"/>
            <a:ext cx="5786478" cy="1357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u="sng" dirty="0">
                <a:solidFill>
                  <a:schemeClr val="tx1"/>
                </a:solidFill>
              </a:rPr>
              <a:t>F</a:t>
            </a:r>
            <a:r>
              <a:rPr lang="en-US" b="1" u="sng" dirty="0">
                <a:solidFill>
                  <a:schemeClr val="tx1"/>
                </a:solidFill>
              </a:rPr>
              <a:t>act</a:t>
            </a:r>
            <a:r>
              <a:rPr lang="pl-PL" dirty="0">
                <a:solidFill>
                  <a:schemeClr val="tx1"/>
                </a:solidFill>
              </a:rPr>
              <a:t>: we always have that 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  <a:p>
            <a:r>
              <a:rPr lang="pl-PL" dirty="0">
                <a:solidFill>
                  <a:schemeClr val="tx1"/>
                </a:solidFill>
              </a:rPr>
              <a:t>This is because for every </a:t>
            </a:r>
            <a:r>
              <a:rPr lang="pl-PL" b="1" i="1" dirty="0">
                <a:solidFill>
                  <a:srgbClr val="FF0000"/>
                </a:solidFill>
              </a:rPr>
              <a:t>k</a:t>
            </a:r>
            <a:r>
              <a:rPr lang="pl-PL" dirty="0">
                <a:solidFill>
                  <a:schemeClr val="tx1"/>
                </a:solidFill>
              </a:rPr>
              <a:t> we have that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Enc</a:t>
            </a:r>
            <a:r>
              <a:rPr lang="pl-PL" b="1" i="1" baseline="-25000" dirty="0">
                <a:solidFill>
                  <a:srgbClr val="FF0000"/>
                </a:solidFill>
              </a:rPr>
              <a:t>k</a:t>
            </a:r>
            <a:r>
              <a:rPr lang="pl-PL" dirty="0">
                <a:solidFill>
                  <a:srgbClr val="FF0000"/>
                </a:solidFill>
              </a:rPr>
              <a:t> :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b="1" dirty="0">
                <a:solidFill>
                  <a:srgbClr val="FF0000"/>
                </a:solidFill>
                <a:latin typeface="SFRM1095"/>
              </a:rPr>
              <a:t>→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 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pl-PL" dirty="0">
                <a:solidFill>
                  <a:schemeClr val="tx1"/>
                </a:solidFill>
              </a:rPr>
              <a:t>is an injection</a:t>
            </a:r>
          </a:p>
          <a:p>
            <a:r>
              <a:rPr lang="pl-PL" dirty="0">
                <a:solidFill>
                  <a:schemeClr val="tx1"/>
                </a:solidFill>
              </a:rPr>
              <a:t>(otherwise we wouldn’t be able to decrypt).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0D1D-3217-4EB4-AD88-F542CB6DA7D0}" type="slidenum">
              <a:rPr lang="it-IT"/>
              <a:pPr/>
              <a:t>50</a:t>
            </a:fld>
            <a:endParaRPr lang="it-IT" dirty="0"/>
          </a:p>
        </p:txBody>
      </p:sp>
      <p:sp>
        <p:nvSpPr>
          <p:cNvPr id="39622" name="Rectangle 710"/>
          <p:cNvSpPr>
            <a:spLocks noChangeArrowheads="1"/>
          </p:cNvSpPr>
          <p:nvPr/>
        </p:nvSpPr>
        <p:spPr bwMode="auto">
          <a:xfrm>
            <a:off x="0" y="0"/>
            <a:ext cx="9144000" cy="2143116"/>
          </a:xfrm>
          <a:prstGeom prst="rect">
            <a:avLst/>
          </a:prstGeom>
          <a:solidFill>
            <a:srgbClr val="EEF7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39621" name="Picture 7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33335"/>
            <a:ext cx="1000132" cy="140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500166" y="61898"/>
            <a:ext cx="74295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Theorem (Shannon 1949)</a:t>
            </a:r>
            <a:r>
              <a:rPr lang="it-IT" sz="2000" b="1" dirty="0"/>
              <a:t> </a:t>
            </a:r>
          </a:p>
          <a:p>
            <a:r>
              <a:rPr lang="it-IT" sz="2000" b="1" dirty="0"/>
              <a:t>(“</a:t>
            </a:r>
            <a:r>
              <a:rPr lang="en-GB" sz="2000" dirty="0"/>
              <a:t>One time-pad is optimal in the class of perfectly secret schemes”)</a:t>
            </a:r>
            <a:endParaRPr lang="pl-PL" sz="2000" b="1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dirty="0"/>
              <a:t>In every perfectly </a:t>
            </a:r>
            <a:r>
              <a:rPr lang="it-IT" sz="2000" dirty="0"/>
              <a:t>secret </a:t>
            </a:r>
            <a:r>
              <a:rPr lang="pl-PL" sz="2000" dirty="0"/>
              <a:t>encryption scheme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b="1" dirty="0">
                <a:solidFill>
                  <a:srgbClr val="FF0000"/>
                </a:solidFill>
              </a:rPr>
              <a:t>Enc :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i="1" dirty="0">
                <a:solidFill>
                  <a:srgbClr val="FF0000"/>
                </a:solidFill>
              </a:rPr>
              <a:t> ×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000" b="1" i="1" dirty="0">
                <a:solidFill>
                  <a:srgbClr val="FF0000"/>
                </a:solidFill>
              </a:rPr>
              <a:t> →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C </a:t>
            </a:r>
            <a:r>
              <a:rPr lang="pl-PL" sz="2000" dirty="0">
                <a:solidFill>
                  <a:srgbClr val="FF0000"/>
                </a:solidFill>
              </a:rPr>
              <a:t>, </a:t>
            </a:r>
            <a:r>
              <a:rPr lang="pl-PL" sz="2000" b="1" dirty="0">
                <a:solidFill>
                  <a:srgbClr val="FF0000"/>
                </a:solidFill>
              </a:rPr>
              <a:t>Dec</a:t>
            </a:r>
            <a:r>
              <a:rPr lang="pl-PL" sz="2000" b="1" dirty="0">
                <a:solidFill>
                  <a:srgbClr val="FF0000"/>
                </a:solidFill>
                <a:latin typeface="Gill Sans MT" pitchFamily="34" charset="0"/>
              </a:rPr>
              <a:t> :</a:t>
            </a:r>
            <a:r>
              <a:rPr lang="pl-PL" sz="2000" b="1" i="1" dirty="0">
                <a:solidFill>
                  <a:srgbClr val="FF0000"/>
                </a:solidFill>
              </a:rPr>
              <a:t>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 ×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→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dirty="0"/>
              <a:t>we have </a:t>
            </a:r>
            <a:r>
              <a:rPr lang="pl-PL" sz="2000" b="1" dirty="0">
                <a:solidFill>
                  <a:srgbClr val="FF0000"/>
                </a:solidFill>
                <a:latin typeface="+mj-lt"/>
              </a:rPr>
              <a:t>|</a:t>
            </a:r>
            <a:r>
              <a:rPr lang="en-US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≥ 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pl-PL" sz="2000" dirty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42844" y="2285992"/>
            <a:ext cx="878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Proof</a:t>
            </a:r>
            <a:endParaRPr lang="pl-PL" sz="2000" dirty="0"/>
          </a:p>
        </p:txBody>
      </p:sp>
      <p:sp>
        <p:nvSpPr>
          <p:cNvPr id="17" name="Down Arrow 16"/>
          <p:cNvSpPr/>
          <p:nvPr/>
        </p:nvSpPr>
        <p:spPr>
          <a:xfrm rot="18469021">
            <a:off x="6375539" y="4477459"/>
            <a:ext cx="417762" cy="97255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4187732">
            <a:off x="6391300" y="5381859"/>
            <a:ext cx="417762" cy="9899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43768" y="5143512"/>
            <a:ext cx="1571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2786058"/>
            <a:ext cx="6216400" cy="95410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b="1" dirty="0"/>
              <a:t>Perfect </a:t>
            </a:r>
            <a:r>
              <a:rPr lang="it-IT" b="1" dirty="0"/>
              <a:t>secrecy</a:t>
            </a:r>
            <a:r>
              <a:rPr lang="it-IT" dirty="0"/>
              <a:t> </a:t>
            </a:r>
            <a:r>
              <a:rPr lang="pl-PL" dirty="0"/>
              <a:t>implies that the distribution of </a:t>
            </a:r>
            <a:r>
              <a:rPr lang="pl-PL" b="1" dirty="0">
                <a:solidFill>
                  <a:srgbClr val="FF0000"/>
                </a:solidFill>
              </a:rPr>
              <a:t>Enc(</a:t>
            </a:r>
            <a:r>
              <a:rPr lang="pl-PL" b="1" i="1" dirty="0">
                <a:solidFill>
                  <a:srgbClr val="FF0000"/>
                </a:solidFill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r>
              <a:rPr lang="pl-PL" dirty="0"/>
              <a:t> does not depend on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it-IT" b="1" dirty="0">
                <a:solidFill>
                  <a:srgbClr val="C00000"/>
                </a:solidFill>
              </a:rPr>
              <a:t>.  </a:t>
            </a:r>
            <a:r>
              <a:rPr lang="it-IT" dirty="0"/>
              <a:t>Hence for every </a:t>
            </a:r>
            <a:r>
              <a:rPr lang="it-IT" b="1" i="1" dirty="0">
                <a:solidFill>
                  <a:srgbClr val="FF0000"/>
                </a:solidFill>
              </a:rPr>
              <a:t>m</a:t>
            </a:r>
            <a:r>
              <a:rPr lang="it-IT" b="1" baseline="-25000" dirty="0">
                <a:solidFill>
                  <a:srgbClr val="FF0000"/>
                </a:solidFill>
              </a:rPr>
              <a:t>0</a:t>
            </a:r>
            <a:r>
              <a:rPr lang="it-IT" dirty="0"/>
              <a:t> and </a:t>
            </a:r>
            <a:r>
              <a:rPr lang="it-IT" b="1" i="1" dirty="0">
                <a:solidFill>
                  <a:srgbClr val="FF0000"/>
                </a:solidFill>
              </a:rPr>
              <a:t>m</a:t>
            </a:r>
            <a:r>
              <a:rPr lang="it-IT" b="1" baseline="-25000" dirty="0">
                <a:solidFill>
                  <a:srgbClr val="FF0000"/>
                </a:solidFill>
              </a:rPr>
              <a:t>1</a:t>
            </a:r>
            <a:r>
              <a:rPr lang="it-IT" dirty="0"/>
              <a:t> we have</a:t>
            </a:r>
            <a:r>
              <a:rPr lang="it-IT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{Enc(</a:t>
            </a:r>
            <a:r>
              <a:rPr lang="en-GB" b="1" i="1" dirty="0">
                <a:solidFill>
                  <a:srgbClr val="FF0000"/>
                </a:solidFill>
              </a:rPr>
              <a:t>k</a:t>
            </a:r>
            <a:r>
              <a:rPr lang="en-GB" b="1" dirty="0">
                <a:solidFill>
                  <a:srgbClr val="FF0000"/>
                </a:solidFill>
              </a:rPr>
              <a:t>,</a:t>
            </a:r>
            <a:r>
              <a:rPr lang="en-GB" b="1" i="1" dirty="0">
                <a:solidFill>
                  <a:srgbClr val="FF0000"/>
                </a:solidFill>
              </a:rPr>
              <a:t>m</a:t>
            </a:r>
            <a:r>
              <a:rPr lang="en-GB" b="1" baseline="-25000" dirty="0">
                <a:solidFill>
                  <a:srgbClr val="FF0000"/>
                </a:solidFill>
              </a:rPr>
              <a:t>0</a:t>
            </a:r>
            <a:r>
              <a:rPr lang="en-GB" b="1" dirty="0">
                <a:solidFill>
                  <a:srgbClr val="FF0000"/>
                </a:solidFill>
              </a:rPr>
              <a:t>)}</a:t>
            </a:r>
            <a:r>
              <a:rPr lang="en-GB" b="1" i="1" baseline="-25000" dirty="0">
                <a:solidFill>
                  <a:srgbClr val="FF0000"/>
                </a:solidFill>
              </a:rPr>
              <a:t>k</a:t>
            </a:r>
            <a:r>
              <a:rPr lang="az-Cyrl-AZ" sz="1200" b="1" baseline="-25000" dirty="0">
                <a:solidFill>
                  <a:srgbClr val="FF0000"/>
                </a:solidFill>
                <a:latin typeface="Arial"/>
                <a:cs typeface="Arial"/>
              </a:rPr>
              <a:t>Є</a:t>
            </a:r>
            <a:r>
              <a:rPr lang="pl-PL" sz="2000" b="1" baseline="-25000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it-IT" sz="2000" b="1" baseline="-25000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it-IT" sz="20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GB" b="1" dirty="0">
                <a:solidFill>
                  <a:srgbClr val="FF0000"/>
                </a:solidFill>
              </a:rPr>
              <a:t>{Enc(</a:t>
            </a:r>
            <a:r>
              <a:rPr lang="en-GB" b="1" i="1" dirty="0">
                <a:solidFill>
                  <a:srgbClr val="FF0000"/>
                </a:solidFill>
              </a:rPr>
              <a:t>k</a:t>
            </a:r>
            <a:r>
              <a:rPr lang="en-GB" b="1" dirty="0">
                <a:solidFill>
                  <a:srgbClr val="FF0000"/>
                </a:solidFill>
              </a:rPr>
              <a:t>,</a:t>
            </a:r>
            <a:r>
              <a:rPr lang="en-GB" b="1" i="1" dirty="0">
                <a:solidFill>
                  <a:srgbClr val="FF0000"/>
                </a:solidFill>
              </a:rPr>
              <a:t>m</a:t>
            </a:r>
            <a:r>
              <a:rPr lang="en-GB" b="1" baseline="-25000" dirty="0">
                <a:solidFill>
                  <a:srgbClr val="FF0000"/>
                </a:solidFill>
              </a:rPr>
              <a:t>1</a:t>
            </a:r>
            <a:r>
              <a:rPr lang="en-GB" b="1" dirty="0">
                <a:solidFill>
                  <a:srgbClr val="FF0000"/>
                </a:solidFill>
              </a:rPr>
              <a:t>)}</a:t>
            </a:r>
            <a:r>
              <a:rPr lang="en-GB" b="1" i="1" baseline="-25000" dirty="0">
                <a:solidFill>
                  <a:srgbClr val="FF0000"/>
                </a:solidFill>
              </a:rPr>
              <a:t>k</a:t>
            </a:r>
            <a:r>
              <a:rPr lang="az-Cyrl-AZ" sz="1200" b="1" baseline="-25000" dirty="0">
                <a:solidFill>
                  <a:srgbClr val="FF0000"/>
                </a:solidFill>
                <a:latin typeface="Arial"/>
                <a:cs typeface="Arial"/>
              </a:rPr>
              <a:t>Є</a:t>
            </a:r>
            <a:r>
              <a:rPr lang="pl-PL" sz="2000" b="1" baseline="-25000" dirty="0">
                <a:solidFill>
                  <a:srgbClr val="FF0000"/>
                </a:solidFill>
                <a:latin typeface="Lucida Calligraphy"/>
              </a:rPr>
              <a:t>K</a:t>
            </a:r>
            <a:endParaRPr lang="pl-PL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6500826" y="3429000"/>
            <a:ext cx="2428892" cy="500066"/>
          </a:xfrm>
          <a:prstGeom prst="wedgeRoundRectCallout">
            <a:avLst>
              <a:gd name="adj1" fmla="val -117888"/>
              <a:gd name="adj2" fmla="val -300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denote this set with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</a:t>
            </a:r>
            <a:r>
              <a:rPr lang="it-IT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2928926" y="3786190"/>
            <a:ext cx="339602" cy="663695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0" grpId="0"/>
      <p:bldP spid="17" grpId="0" animBg="1"/>
      <p:bldP spid="18" grpId="0" animBg="1"/>
      <p:bldP spid="19" grpId="0" animBg="1"/>
      <p:bldP spid="13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0168-3C6B-4E15-BE74-8BDA0701D36B}" type="slidenum">
              <a:rPr lang="it-IT" sz="1400"/>
              <a:pPr/>
              <a:t>51</a:t>
            </a:fld>
            <a:endParaRPr lang="it-IT" sz="140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2" y="0"/>
            <a:ext cx="7772400" cy="1143000"/>
          </a:xfrm>
        </p:spPr>
        <p:txBody>
          <a:bodyPr/>
          <a:lstStyle/>
          <a:p>
            <a:r>
              <a:rPr lang="en-US" dirty="0"/>
              <a:t>Practicality?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571472" y="1071546"/>
            <a:ext cx="830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Generally, the </a:t>
            </a:r>
            <a:r>
              <a:rPr lang="en-US" sz="2400" b="1" dirty="0"/>
              <a:t>one-time pad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not very practical</a:t>
            </a:r>
            <a:r>
              <a:rPr lang="en-US" sz="2400" dirty="0"/>
              <a:t>, since: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key has to be as long as the </a:t>
            </a:r>
            <a:r>
              <a:rPr lang="en-US" sz="2400" b="1" dirty="0"/>
              <a:t>total</a:t>
            </a:r>
            <a:r>
              <a:rPr lang="en-US" sz="2400" dirty="0"/>
              <a:t> length of </a:t>
            </a:r>
            <a:r>
              <a:rPr lang="pl-PL" sz="2400" dirty="0"/>
              <a:t>the </a:t>
            </a:r>
            <a:r>
              <a:rPr lang="en-US" sz="2400" dirty="0"/>
              <a:t>encrypted messages,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hard to generate truly random strings.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4143372" y="2643182"/>
            <a:ext cx="4724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However, it is sometimes used (e.g. in the </a:t>
            </a:r>
            <a:r>
              <a:rPr lang="en-US" sz="2400" b="1" dirty="0">
                <a:solidFill>
                  <a:srgbClr val="0070C0"/>
                </a:solidFill>
              </a:rPr>
              <a:t>military applications</a:t>
            </a:r>
            <a:r>
              <a:rPr lang="en-US" sz="2400" dirty="0"/>
              <a:t>), because of the following advantages:</a:t>
            </a:r>
          </a:p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perfect secrecy</a:t>
            </a:r>
            <a:r>
              <a:rPr lang="en-US" sz="2400" dirty="0"/>
              <a:t>,</a:t>
            </a:r>
          </a:p>
          <a:p>
            <a:pPr>
              <a:buFontTx/>
              <a:buChar char="•"/>
            </a:pPr>
            <a:r>
              <a:rPr lang="en-US" sz="2400" dirty="0"/>
              <a:t> short messages can be encrypted</a:t>
            </a:r>
            <a:br>
              <a:rPr lang="en-US" sz="2400" dirty="0"/>
            </a:br>
            <a:r>
              <a:rPr lang="en-US" sz="2400" dirty="0"/>
              <a:t>  using </a:t>
            </a:r>
            <a:r>
              <a:rPr lang="en-US" sz="2400" b="1" dirty="0">
                <a:solidFill>
                  <a:srgbClr val="0070C0"/>
                </a:solidFill>
              </a:rPr>
              <a:t>pencil and paper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.</a:t>
            </a:r>
          </a:p>
          <a:p>
            <a:endParaRPr lang="en-US" sz="24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2786058"/>
            <a:ext cx="3886200" cy="3114675"/>
            <a:chOff x="288" y="2358"/>
            <a:chExt cx="2448" cy="1962"/>
          </a:xfrm>
        </p:grpSpPr>
        <p:pic>
          <p:nvPicPr>
            <p:cNvPr id="6861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2358"/>
              <a:ext cx="2400" cy="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288" y="3456"/>
              <a:ext cx="2304" cy="8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5429264"/>
            <a:ext cx="8229600" cy="128588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the 1960s the Americans and the Soviets established a hotline that was encrypted using the one-time pad.(</a:t>
            </a:r>
            <a:r>
              <a:rPr lang="en-US" sz="2400" b="1" dirty="0"/>
              <a:t>additional advantage</a:t>
            </a:r>
            <a:r>
              <a:rPr lang="en-US" sz="2400" dirty="0"/>
              <a:t>: they didn’t need to share their secret encryption methods)</a:t>
            </a:r>
          </a:p>
        </p:txBody>
      </p: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714348" y="4572008"/>
            <a:ext cx="3052054" cy="707886"/>
          </a:xfrm>
          <a:prstGeom prst="rect">
            <a:avLst/>
          </a:prstGeom>
          <a:solidFill>
            <a:srgbClr val="FBFE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a </a:t>
            </a:r>
            <a:r>
              <a:rPr lang="en-US" sz="2000" b="1">
                <a:solidFill>
                  <a:srgbClr val="993300"/>
                </a:solidFill>
              </a:rPr>
              <a:t>KGB</a:t>
            </a:r>
            <a:r>
              <a:rPr lang="en-US" sz="2000"/>
              <a:t> one-time pad hidden</a:t>
            </a:r>
          </a:p>
          <a:p>
            <a:pPr algn="ctr"/>
            <a:r>
              <a:rPr lang="en-US" sz="2000"/>
              <a:t>in a walnut shell</a:t>
            </a:r>
          </a:p>
        </p:txBody>
      </p:sp>
    </p:spTree>
    <p:extLst>
      <p:ext uri="{BB962C8B-B14F-4D97-AF65-F5344CB8AC3E}">
        <p14:creationId xmlns:p14="http://schemas.microsoft.com/office/powerpoint/2010/main" val="31391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4229C-A737-4704-9572-5143C09DA4A8}" type="slidenum">
              <a:rPr lang="it-IT"/>
              <a:pPr/>
              <a:t>52</a:t>
            </a:fld>
            <a:endParaRPr lang="it-IT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en-GB"/>
              <a:t>Venona project (1946 – 1980)</a:t>
            </a:r>
            <a:endParaRPr 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714620"/>
            <a:ext cx="218916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3143240" y="2714620"/>
            <a:ext cx="550072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American </a:t>
            </a:r>
            <a:r>
              <a:rPr lang="en-GB" sz="2400" b="1" dirty="0">
                <a:solidFill>
                  <a:srgbClr val="003366"/>
                </a:solidFill>
              </a:rPr>
              <a:t>National Security Agency</a:t>
            </a:r>
            <a:r>
              <a:rPr lang="en-GB" sz="2400" dirty="0"/>
              <a:t> decrypted </a:t>
            </a:r>
            <a:r>
              <a:rPr lang="en-GB" sz="2400" b="1" dirty="0">
                <a:solidFill>
                  <a:srgbClr val="FF0000"/>
                </a:solidFill>
              </a:rPr>
              <a:t>Soviet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messages that were transmitted in the 1940s.</a:t>
            </a:r>
          </a:p>
          <a:p>
            <a:endParaRPr lang="en-GB" sz="2400" dirty="0"/>
          </a:p>
          <a:p>
            <a:r>
              <a:rPr lang="en-GB" sz="2400" dirty="0"/>
              <a:t>That was possible because the Soviets reused the keys in the one-time pad scheme.</a:t>
            </a:r>
            <a:endParaRPr lang="en-US" sz="2400" dirty="0"/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106470" y="5072074"/>
            <a:ext cx="267958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Ethel and Julius Rosenberg</a:t>
            </a:r>
          </a:p>
        </p:txBody>
      </p:sp>
    </p:spTree>
    <p:extLst>
      <p:ext uri="{BB962C8B-B14F-4D97-AF65-F5344CB8AC3E}">
        <p14:creationId xmlns:p14="http://schemas.microsoft.com/office/powerpoint/2010/main" val="26722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F198-03DA-4865-A9E1-66243CD47250}" type="slidenum">
              <a:rPr lang="it-IT"/>
              <a:pPr/>
              <a:t>53</a:t>
            </a:fld>
            <a:endParaRPr lang="it-IT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14290"/>
            <a:ext cx="7772400" cy="1143000"/>
          </a:xfrm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034" y="157161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sz="2400" dirty="0"/>
              <a:t>We constructed </a:t>
            </a:r>
            <a:r>
              <a:rPr lang="en-US" sz="2400" dirty="0"/>
              <a:t>a </a:t>
            </a:r>
            <a:r>
              <a:rPr lang="pl-PL" sz="2400" dirty="0"/>
              <a:t>perfectly</a:t>
            </a:r>
            <a:r>
              <a:rPr lang="en-US" sz="2400" dirty="0"/>
              <a:t> secret encryption scheme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034" y="264318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Our scheme has certain drawbacks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pl-PL" sz="2400" i="1" dirty="0">
                <a:solidFill>
                  <a:srgbClr val="FF0000"/>
                </a:solidFill>
              </a:rPr>
              <a:t>≥</a:t>
            </a:r>
            <a:r>
              <a:rPr lang="pl-PL" sz="2400" b="1" i="1" dirty="0">
                <a:solidFill>
                  <a:srgbClr val="FF0000"/>
                </a:solidFill>
              </a:rPr>
              <a:t> 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dirty="0"/>
              <a:t>).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34" y="371475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But by Shannon’s theorem this is unavoidable.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0034" y="4786322"/>
            <a:ext cx="3643049" cy="38779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pl-PL" sz="2400" dirty="0"/>
              <a:t>Can we go home and relax?</a:t>
            </a:r>
          </a:p>
        </p:txBody>
      </p:sp>
      <p:sp>
        <p:nvSpPr>
          <p:cNvPr id="17" name="Left Arrow 16"/>
          <p:cNvSpPr/>
          <p:nvPr/>
        </p:nvSpPr>
        <p:spPr>
          <a:xfrm rot="1754461">
            <a:off x="5072066" y="4143380"/>
            <a:ext cx="3286180" cy="2286016"/>
          </a:xfrm>
          <a:prstGeom prst="lef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l-PL" sz="2000" dirty="0">
                <a:solidFill>
                  <a:schemeClr val="tx1"/>
                </a:solidFill>
              </a:rPr>
              <a:t>maybe the </a:t>
            </a:r>
            <a:r>
              <a:rPr lang="en-US" sz="2000" dirty="0">
                <a:solidFill>
                  <a:schemeClr val="tx1"/>
                </a:solidFill>
              </a:rPr>
              <a:t>secrecy </a:t>
            </a:r>
            <a:r>
              <a:rPr lang="pl-PL" sz="2000" dirty="0">
                <a:solidFill>
                  <a:schemeClr val="tx1"/>
                </a:solidFill>
              </a:rPr>
              <a:t>definition</a:t>
            </a:r>
            <a:r>
              <a:rPr lang="en-US" sz="2000" dirty="0">
                <a:solidFill>
                  <a:schemeClr val="tx1"/>
                </a:solidFill>
              </a:rPr>
              <a:t> is </a:t>
            </a:r>
            <a:r>
              <a:rPr lang="pl-PL" sz="2000" dirty="0">
                <a:solidFill>
                  <a:schemeClr val="tx1"/>
                </a:solidFill>
              </a:rPr>
              <a:t>too strong?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3429000"/>
            <a:ext cx="9144000" cy="3143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288000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How?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GB" sz="28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Classical (computationally-secure) cryptography</a:t>
            </a:r>
            <a:r>
              <a:rPr lang="en-GB" sz="2400" dirty="0">
                <a:solidFill>
                  <a:srgbClr val="0070C0"/>
                </a:solidFill>
              </a:rPr>
              <a:t>: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dirty="0"/>
              <a:t> bound his </a:t>
            </a:r>
            <a:r>
              <a:rPr lang="en-GB" sz="2400" u="sng" dirty="0"/>
              <a:t>computational</a:t>
            </a:r>
            <a:r>
              <a:rPr lang="en-GB" sz="2400" dirty="0"/>
              <a:t> power. 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GB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Alternative options: 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quantum cryptography, bounded-storage model,...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dirty="0"/>
              <a:t>(not too practical)  </a:t>
            </a:r>
            <a:endParaRPr lang="en-US" sz="24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What to do?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214414" y="1285860"/>
            <a:ext cx="6786610" cy="1857388"/>
          </a:xfrm>
          <a:prstGeom prst="cloudCallout">
            <a:avLst>
              <a:gd name="adj1" fmla="val -35449"/>
              <a:gd name="adj2" fmla="val 2641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Idea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endParaRPr lang="en-GB" sz="2400" b="1" u="sng" dirty="0">
              <a:solidFill>
                <a:schemeClr val="bg2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dirty="0"/>
              <a:t>use a model where the </a:t>
            </a:r>
            <a:r>
              <a:rPr lang="en-GB" sz="2400" b="1" dirty="0"/>
              <a:t>power</a:t>
            </a:r>
            <a:r>
              <a:rPr lang="en-GB" sz="2400" dirty="0"/>
              <a:t> of the adversary is limited.</a:t>
            </a:r>
          </a:p>
        </p:txBody>
      </p:sp>
    </p:spTree>
    <p:extLst>
      <p:ext uri="{BB962C8B-B14F-4D97-AF65-F5344CB8AC3E}">
        <p14:creationId xmlns:p14="http://schemas.microsoft.com/office/powerpoint/2010/main" val="106626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allAtOnce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2667000" y="4876800"/>
            <a:ext cx="6172200" cy="1371600"/>
          </a:xfrm>
          <a:prstGeom prst="rect">
            <a:avLst/>
          </a:prstGeom>
          <a:solidFill>
            <a:srgbClr val="F4FAF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50" y="46037"/>
            <a:ext cx="7886700" cy="1325563"/>
          </a:xfrm>
        </p:spPr>
        <p:txBody>
          <a:bodyPr/>
          <a:lstStyle/>
          <a:p>
            <a:r>
              <a:rPr lang="en-GB" dirty="0"/>
              <a:t>Quantum cryptography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/>
              <a:t>Stephen </a:t>
            </a:r>
            <a:r>
              <a:rPr lang="en-US" sz="2000" dirty="0" err="1"/>
              <a:t>Wiesner</a:t>
            </a:r>
            <a:r>
              <a:rPr lang="en-US" sz="2000" dirty="0"/>
              <a:t> (1970s), Charles H. Bennett and Gilles Brassard (1984)</a:t>
            </a:r>
            <a:r>
              <a:rPr lang="pl-PL" sz="2000" dirty="0"/>
              <a:t>, Artur Ekert (1991)</a:t>
            </a:r>
            <a:endParaRPr lang="en-GB" sz="2800" dirty="0"/>
          </a:p>
          <a:p>
            <a:pPr>
              <a:buFontTx/>
              <a:buNone/>
            </a:pPr>
            <a:endParaRPr lang="en-US" sz="2800" dirty="0"/>
          </a:p>
        </p:txBody>
      </p:sp>
      <p:pic>
        <p:nvPicPr>
          <p:cNvPr id="6158" name="Picture 1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401763" cy="1457325"/>
          </a:xfrm>
          <a:prstGeom prst="rect">
            <a:avLst/>
          </a:prstGeom>
          <a:noFill/>
        </p:spPr>
      </p:pic>
      <p:pic>
        <p:nvPicPr>
          <p:cNvPr id="6159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495800"/>
            <a:ext cx="1841500" cy="1273175"/>
          </a:xfrm>
          <a:prstGeom prst="rect">
            <a:avLst/>
          </a:prstGeom>
          <a:noFill/>
        </p:spPr>
      </p:pic>
      <p:pic>
        <p:nvPicPr>
          <p:cNvPr id="6160" name="Picture 1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2438400"/>
            <a:ext cx="1368425" cy="1438275"/>
          </a:xfrm>
          <a:prstGeom prst="rect">
            <a:avLst/>
          </a:prstGeom>
          <a:noFill/>
        </p:spPr>
      </p:pic>
      <p:sp>
        <p:nvSpPr>
          <p:cNvPr id="6161" name="Line 17"/>
          <p:cNvSpPr>
            <a:spLocks noChangeShapeType="1"/>
          </p:cNvSpPr>
          <p:nvPr/>
        </p:nvSpPr>
        <p:spPr bwMode="auto">
          <a:xfrm>
            <a:off x="2438400" y="30480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3352800" y="2844800"/>
            <a:ext cx="14827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  <a:ea typeface="ＭＳ Ｐゴシック" pitchFamily="34" charset="-128"/>
              </a:rPr>
              <a:t>quantum link</a:t>
            </a:r>
            <a:endParaRPr lang="en-US" sz="1800" b="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cxnSp>
        <p:nvCxnSpPr>
          <p:cNvPr id="6163" name="AutoShape 19"/>
          <p:cNvCxnSpPr>
            <a:cxnSpLocks noChangeShapeType="1"/>
            <a:stCxn id="6162" idx="2"/>
          </p:cNvCxnSpPr>
          <p:nvPr/>
        </p:nvCxnSpPr>
        <p:spPr bwMode="auto">
          <a:xfrm rot="5400000">
            <a:off x="2247901" y="2649537"/>
            <a:ext cx="1281112" cy="2411413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1295400" y="5486400"/>
            <a:ext cx="513217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 dirty="0">
                <a:solidFill>
                  <a:srgbClr val="993300"/>
                </a:solidFill>
                <a:ea typeface="ＭＳ Ｐゴシック" pitchFamily="34" charset="-128"/>
              </a:rPr>
              <a:t>Eve</a:t>
            </a:r>
            <a:endParaRPr lang="en-US" sz="1800" b="1" dirty="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914400" y="3429000"/>
            <a:ext cx="647934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>
                <a:solidFill>
                  <a:srgbClr val="993300"/>
                </a:solidFill>
                <a:ea typeface="ＭＳ Ｐゴシック" pitchFamily="34" charset="-128"/>
              </a:rPr>
              <a:t>Alice</a:t>
            </a:r>
            <a:endParaRPr lang="en-US" sz="1800" b="1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6400800" y="3429000"/>
            <a:ext cx="6318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>
                <a:solidFill>
                  <a:srgbClr val="993300"/>
                </a:solidFill>
                <a:ea typeface="ＭＳ Ｐゴシック" pitchFamily="34" charset="-128"/>
              </a:rPr>
              <a:t>Bob</a:t>
            </a:r>
            <a:endParaRPr lang="en-US" sz="1800" b="1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2743200" y="4953000"/>
            <a:ext cx="6248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Quantum indeterminacy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b="0" dirty="0">
                <a:solidFill>
                  <a:schemeClr val="tx1"/>
                </a:solidFill>
              </a:rPr>
              <a:t> quantum states </a:t>
            </a:r>
            <a:r>
              <a:rPr lang="en-US" sz="1800" b="1" dirty="0">
                <a:solidFill>
                  <a:srgbClr val="993300"/>
                </a:solidFill>
              </a:rPr>
              <a:t>cannot</a:t>
            </a:r>
            <a:r>
              <a:rPr lang="en-US" sz="1800" b="0" dirty="0">
                <a:solidFill>
                  <a:schemeClr val="tx1"/>
                </a:solidFill>
              </a:rPr>
              <a:t> be measured without disturbing the original state. </a:t>
            </a:r>
            <a:br>
              <a:rPr lang="en-U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Hence</a:t>
            </a:r>
            <a:r>
              <a:rPr lang="en-GB" sz="1800" dirty="0">
                <a:solidFill>
                  <a:srgbClr val="993300"/>
                </a:solidFill>
              </a:rPr>
              <a:t> </a:t>
            </a:r>
            <a:r>
              <a:rPr lang="en-GB" sz="1800" b="1" dirty="0">
                <a:solidFill>
                  <a:srgbClr val="993300"/>
                </a:solidFill>
              </a:rPr>
              <a:t>Eve</a:t>
            </a:r>
            <a:r>
              <a:rPr lang="en-GB" sz="1800" b="0" dirty="0">
                <a:solidFill>
                  <a:schemeClr val="tx1"/>
                </a:solidFill>
              </a:rPr>
              <a:t> cannot read the bits in an unnoticeable way.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9" grpId="0" animBg="1"/>
      <p:bldP spid="616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9658"/>
            <a:ext cx="7886700" cy="1325563"/>
          </a:xfrm>
        </p:spPr>
        <p:txBody>
          <a:bodyPr/>
          <a:lstStyle/>
          <a:p>
            <a:r>
              <a:rPr lang="en-GB" dirty="0"/>
              <a:t>Quantum cryptography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598" y="1275471"/>
            <a:ext cx="8381011" cy="528249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Advantage</a:t>
            </a:r>
            <a:r>
              <a:rPr lang="en-GB" dirty="0">
                <a:solidFill>
                  <a:srgbClr val="0070C0"/>
                </a:solidFill>
              </a:rPr>
              <a:t>: </a:t>
            </a:r>
            <a:r>
              <a:rPr lang="en-GB" b="1" dirty="0">
                <a:solidFill>
                  <a:srgbClr val="FF0000"/>
                </a:solidFill>
              </a:rPr>
              <a:t>security is based on the laws of quantum physics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Disadvantages</a:t>
            </a:r>
            <a:r>
              <a:rPr lang="en-GB" dirty="0"/>
              <a:t>:</a:t>
            </a:r>
          </a:p>
          <a:p>
            <a:pPr>
              <a:lnSpc>
                <a:spcPct val="80000"/>
              </a:lnSpc>
            </a:pPr>
            <a:r>
              <a:rPr lang="en-GB" b="1" dirty="0"/>
              <a:t>needs a dedicated equipment</a:t>
            </a:r>
          </a:p>
          <a:p>
            <a:pPr>
              <a:lnSpc>
                <a:spcPct val="80000"/>
              </a:lnSpc>
            </a:pPr>
            <a:r>
              <a:rPr lang="en-GB" dirty="0"/>
              <a:t>may be target to attacks that are not captured by the model (“</a:t>
            </a:r>
            <a:r>
              <a:rPr lang="en-GB" b="1" dirty="0"/>
              <a:t>quantum hacking</a:t>
            </a:r>
            <a:r>
              <a:rPr lang="en-GB" dirty="0"/>
              <a:t>”)</a:t>
            </a:r>
          </a:p>
          <a:p>
            <a:pPr>
              <a:lnSpc>
                <a:spcPct val="80000"/>
              </a:lnSpc>
            </a:pPr>
            <a:r>
              <a:rPr lang="en-GB" dirty="0"/>
              <a:t>a problem constructing </a:t>
            </a:r>
            <a:r>
              <a:rPr lang="en-GB" b="1" dirty="0"/>
              <a:t>untrusted quantum relays</a:t>
            </a:r>
          </a:p>
          <a:p>
            <a:pPr>
              <a:lnSpc>
                <a:spcPct val="80000"/>
              </a:lnSpc>
            </a:pPr>
            <a:r>
              <a:rPr lang="en-GB" b="1" dirty="0"/>
              <a:t>wireless transmission </a:t>
            </a:r>
            <a:r>
              <a:rPr lang="en-GB" dirty="0"/>
              <a:t>creates</a:t>
            </a:r>
            <a:br>
              <a:rPr lang="en-GB" dirty="0"/>
            </a:br>
            <a:r>
              <a:rPr lang="en-GB" dirty="0"/>
              <a:t>additional problems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Practicality</a:t>
            </a:r>
            <a:r>
              <a:rPr lang="en-GB" dirty="0">
                <a:solidFill>
                  <a:srgbClr val="0070C0"/>
                </a:solidFill>
              </a:rPr>
              <a:t>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dirty="0"/>
              <a:t>Currently</a:t>
            </a:r>
            <a:r>
              <a:rPr lang="en-GB" dirty="0"/>
              <a:t>: successful transmissions for distances of length hundreds of kilometres.</a:t>
            </a:r>
          </a:p>
        </p:txBody>
      </p:sp>
    </p:spTree>
    <p:extLst>
      <p:ext uri="{BB962C8B-B14F-4D97-AF65-F5344CB8AC3E}">
        <p14:creationId xmlns:p14="http://schemas.microsoft.com/office/powerpoint/2010/main" val="412700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38" y="186615"/>
            <a:ext cx="7886700" cy="1325563"/>
          </a:xfrm>
        </p:spPr>
        <p:txBody>
          <a:bodyPr/>
          <a:lstStyle/>
          <a:p>
            <a:r>
              <a:rPr lang="en-US"/>
              <a:t>Statements by </a:t>
            </a:r>
            <a:r>
              <a:rPr lang="en-US" dirty="0"/>
              <a:t>security agencies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542" y="1690690"/>
            <a:ext cx="6403808" cy="4961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Consensus: </a:t>
            </a:r>
            <a:r>
              <a:rPr lang="en-US" b="1" dirty="0">
                <a:solidFill>
                  <a:srgbClr val="FF0000"/>
                </a:solidFill>
              </a:rPr>
              <a:t>quantum cryptography is currently pure theory without practical applications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 National Security Agency: </a:t>
            </a:r>
          </a:p>
          <a:p>
            <a:pPr marL="0" indent="0" fontAlgn="base">
              <a:buNone/>
            </a:pPr>
            <a:r>
              <a:rPr lang="en-US" dirty="0">
                <a:hlinkClick r:id="rId2"/>
              </a:rPr>
              <a:t>www.nsa.gov/Cybersecurity/Quantum-Key-Distribution-QKD-and-Quantum-Cryptography-QC/</a:t>
            </a:r>
            <a:endParaRPr lang="en-US" dirty="0"/>
          </a:p>
          <a:p>
            <a:pPr marL="0" indent="0" fontAlgn="base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indent="0" fontAlgn="base">
              <a:buNone/>
            </a:pPr>
            <a:endParaRPr lang="en-US" sz="340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endParaRPr lang="en-US" sz="3400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sz="2600" dirty="0"/>
          </a:p>
          <a:p>
            <a:pPr marL="914400" lvl="2" indent="0">
              <a:buNone/>
            </a:pPr>
            <a:r>
              <a:rPr lang="en-US" sz="2600" dirty="0"/>
              <a:t>French, German, UK, and Swedish security agencies</a:t>
            </a:r>
          </a:p>
          <a:p>
            <a:pPr marL="914400" lvl="2" indent="0">
              <a:buNone/>
            </a:pPr>
            <a:r>
              <a:rPr lang="en-US" sz="2600" dirty="0">
                <a:hlinkClick r:id="rId3"/>
              </a:rPr>
              <a:t>https://cyber.gouv.fr/sites/default/files/document/Quantum_Key_Distribution_Position_Paper.pdf</a:t>
            </a:r>
            <a:r>
              <a:rPr lang="en-US" sz="2600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AutoShape 2" descr="National Security Agency – Wikipedia, wolna encyklo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7" y="2436441"/>
            <a:ext cx="1302627" cy="13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37" y="5047423"/>
            <a:ext cx="2706486" cy="126447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518023" y="3794235"/>
            <a:ext cx="6418730" cy="961087"/>
          </a:xfrm>
          <a:prstGeom prst="wedgeRectCallout">
            <a:avLst>
              <a:gd name="adj1" fmla="val -16041"/>
              <a:gd name="adj2" fmla="val -6212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sz="1600" dirty="0"/>
              <a:t>For a rebuttal by physicists see:  Renato Renner and Ramona Wolf</a:t>
            </a:r>
            <a:br>
              <a:rPr lang="en-US" sz="1600" dirty="0"/>
            </a:br>
            <a:r>
              <a:rPr lang="en-US" sz="1600" b="1" dirty="0"/>
              <a:t>The debate over QKD: A rebuttal to the NSA’s objections</a:t>
            </a:r>
            <a:br>
              <a:rPr lang="en-US" sz="1400" b="1" dirty="0"/>
            </a:br>
            <a:r>
              <a:rPr lang="en-US" sz="1400" dirty="0">
                <a:hlinkClick r:id="rId6"/>
              </a:rPr>
              <a:t>https://arxiv.org/pdf/2307.15116.pdf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6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FC97-553B-72D0-347B-D1FE02BB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Terms not to confuse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03BB3-AEB3-1F11-1DDF-FE48C160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104" y="1571501"/>
            <a:ext cx="6579671" cy="471234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Quantum computing </a:t>
            </a:r>
            <a:r>
              <a:rPr lang="en-GB" dirty="0"/>
              <a:t>– using quantum mechanics to </a:t>
            </a:r>
            <a:r>
              <a:rPr lang="en-GB" b="1" dirty="0"/>
              <a:t>quantum computers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FF0000"/>
                </a:solidFill>
              </a:rPr>
              <a:t>Quantum cryptography </a:t>
            </a:r>
            <a:r>
              <a:rPr lang="en-GB" dirty="0"/>
              <a:t>– using quantum mechanics to construct cryptographic schemes that are secure against any (quantum or not) computers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Post-quantum cryptography </a:t>
            </a:r>
            <a:r>
              <a:rPr lang="en-GB" dirty="0"/>
              <a:t>– constructing classical (i.e., computationally secure) cryptographic schemes that are </a:t>
            </a:r>
            <a:r>
              <a:rPr lang="en-GB" b="1" dirty="0"/>
              <a:t>secure against quantum computers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099C24-985F-7A21-FBD2-028114BDF468}"/>
              </a:ext>
            </a:extLst>
          </p:cNvPr>
          <p:cNvSpPr/>
          <p:nvPr/>
        </p:nvSpPr>
        <p:spPr>
          <a:xfrm>
            <a:off x="336469" y="2985654"/>
            <a:ext cx="1939635" cy="1190501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preferred by the physicists</a:t>
            </a:r>
            <a:endParaRPr lang="pl-P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A5B434-9532-769F-F133-4EC337B88DC3}"/>
              </a:ext>
            </a:extLst>
          </p:cNvPr>
          <p:cNvSpPr/>
          <p:nvPr/>
        </p:nvSpPr>
        <p:spPr>
          <a:xfrm>
            <a:off x="336468" y="4586844"/>
            <a:ext cx="1939636" cy="1190501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preferred by the security experts</a:t>
            </a:r>
            <a:endParaRPr lang="pl-P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B475F27-E21E-B7B9-7F2C-AB6F1552EFDE}"/>
              </a:ext>
            </a:extLst>
          </p:cNvPr>
          <p:cNvSpPr/>
          <p:nvPr/>
        </p:nvSpPr>
        <p:spPr>
          <a:xfrm>
            <a:off x="2624446" y="2390621"/>
            <a:ext cx="5743699" cy="312995"/>
          </a:xfrm>
          <a:prstGeom prst="wedgeRectCallout">
            <a:avLst>
              <a:gd name="adj1" fmla="val 28825"/>
              <a:gd name="adj2" fmla="val -74393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 not exist (yet) – see “quantum supremacy”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225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/>
              <a:t>A satellite scenario</a:t>
            </a:r>
            <a:endParaRPr lang="en-US"/>
          </a:p>
        </p:txBody>
      </p:sp>
      <p:pic>
        <p:nvPicPr>
          <p:cNvPr id="8199" name="Picture 7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429000"/>
            <a:ext cx="1401763" cy="1457325"/>
          </a:xfrm>
          <a:prstGeom prst="rect">
            <a:avLst/>
          </a:prstGeom>
          <a:noFill/>
        </p:spPr>
      </p:pic>
      <p:pic>
        <p:nvPicPr>
          <p:cNvPr id="8200" name="Picture 8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5029200"/>
            <a:ext cx="1841500" cy="1273175"/>
          </a:xfrm>
          <a:prstGeom prst="rect">
            <a:avLst/>
          </a:prstGeom>
          <a:noFill/>
        </p:spPr>
      </p:pic>
      <p:pic>
        <p:nvPicPr>
          <p:cNvPr id="8201" name="Picture 9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429000"/>
            <a:ext cx="1368425" cy="1438275"/>
          </a:xfrm>
          <a:prstGeom prst="rect">
            <a:avLst/>
          </a:prstGeom>
          <a:noFill/>
        </p:spPr>
      </p:pic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362200" y="40386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2286000" y="5943600"/>
            <a:ext cx="5937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Eve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838200" y="4419600"/>
            <a:ext cx="733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Alice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324600" y="4419600"/>
            <a:ext cx="6318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Bob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pic>
        <p:nvPicPr>
          <p:cNvPr id="8210" name="Picture 18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1143000"/>
            <a:ext cx="1447800" cy="1447800"/>
          </a:xfrm>
          <a:prstGeom prst="rect">
            <a:avLst/>
          </a:prstGeom>
          <a:noFill/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362200" y="1752600"/>
            <a:ext cx="3441700" cy="701675"/>
          </a:xfrm>
          <a:prstGeom prst="rect">
            <a:avLst/>
          </a:prstGeom>
          <a:solidFill>
            <a:schemeClr val="bg1">
              <a:alpha val="56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000110100111010010011010111001110111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111010011101010101010010010100111100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001001111111100010101001000101010010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001010010100101011010101001010010101</a:t>
            </a:r>
            <a:endParaRPr lang="en-US" sz="100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8216" name="Picture 24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511425"/>
            <a:ext cx="990600" cy="966788"/>
          </a:xfrm>
          <a:prstGeom prst="rect">
            <a:avLst/>
          </a:prstGeom>
          <a:noFill/>
        </p:spPr>
      </p:pic>
      <p:pic>
        <p:nvPicPr>
          <p:cNvPr id="8219" name="Picture 27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85800" y="2435225"/>
            <a:ext cx="990600" cy="966788"/>
          </a:xfrm>
          <a:prstGeom prst="rect">
            <a:avLst/>
          </a:prstGeom>
          <a:noFill/>
        </p:spPr>
      </p:pic>
      <p:pic>
        <p:nvPicPr>
          <p:cNvPr id="8220" name="Picture 28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514600" y="4191000"/>
            <a:ext cx="990600" cy="966788"/>
          </a:xfrm>
          <a:prstGeom prst="rect">
            <a:avLst/>
          </a:prstGeom>
          <a:noFill/>
        </p:spPr>
      </p:pic>
      <p:sp>
        <p:nvSpPr>
          <p:cNvPr id="8221" name="Text Box 29"/>
          <p:cNvSpPr txBox="1">
            <a:spLocks noChangeArrowheads="1"/>
          </p:cNvSpPr>
          <p:nvPr/>
        </p:nvSpPr>
        <p:spPr bwMode="auto">
          <a:xfrm>
            <a:off x="5638800" y="990600"/>
            <a:ext cx="2987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800" b="0">
                <a:solidFill>
                  <a:schemeClr val="tx1"/>
                </a:solidFill>
              </a:rPr>
              <a:t>A third party (a satellite) is broadcasting random bits.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224" name="Rectangle 32"/>
          <p:cNvSpPr>
            <a:spLocks noChangeArrowheads="1"/>
          </p:cNvSpPr>
          <p:nvPr/>
        </p:nvSpPr>
        <p:spPr bwMode="auto">
          <a:xfrm>
            <a:off x="4876800" y="5181600"/>
            <a:ext cx="4267200" cy="167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/>
              <a:t>Does it help?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>
                <a:solidFill>
                  <a:srgbClr val="993300"/>
                </a:solidFill>
              </a:rPr>
              <a:t>No...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/>
              <a:t>(</a:t>
            </a:r>
            <a:r>
              <a:rPr lang="en-GB" sz="2000" b="1" dirty="0">
                <a:solidFill>
                  <a:srgbClr val="0070C0"/>
                </a:solidFill>
              </a:rPr>
              <a:t>Shannon’s theorem </a:t>
            </a:r>
            <a:r>
              <a:rPr lang="en-GB" sz="2000" dirty="0"/>
              <a:t>of course also holds in this case.)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06" grpId="0" animBg="1"/>
      <p:bldP spid="8207" grpId="0" animBg="1"/>
      <p:bldP spid="8208" grpId="0" animBg="1"/>
      <p:bldP spid="8197" grpId="0" animBg="1"/>
      <p:bldP spid="8221" grpId="0"/>
      <p:bldP spid="82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cryptography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7158" y="5786454"/>
            <a:ext cx="8429684" cy="78581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1428736"/>
            <a:ext cx="4643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cryptography = much more than encryption!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100" y="6000768"/>
            <a:ext cx="116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sevent</a:t>
            </a:r>
            <a:r>
              <a:rPr lang="pl-PL" b="1" dirty="0"/>
              <a:t>i</a:t>
            </a:r>
            <a:r>
              <a:rPr lang="en-US" b="1" dirty="0"/>
              <a:t>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15272" y="6000768"/>
            <a:ext cx="60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143248"/>
            <a:ext cx="2416744" cy="220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928934"/>
            <a:ext cx="315883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1214414" y="5072074"/>
            <a:ext cx="2643206" cy="70788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public-key cryptography</a:t>
            </a:r>
            <a:endParaRPr lang="en-US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4143372" y="4286256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e-cash</a:t>
            </a:r>
            <a:endParaRPr lang="en-US" sz="2000" b="1"/>
          </a:p>
        </p:txBody>
      </p:sp>
      <p:pic>
        <p:nvPicPr>
          <p:cNvPr id="15" name="Picture 2" descr="C:\Users\Stefan\AppData\Local\Microsoft\Windows\Temporary Internet Files\Content.IE5\9N77EC5D\MCj0429837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1142984"/>
            <a:ext cx="2571768" cy="196819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357950" y="4572008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electronic voting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816" y="2555790"/>
            <a:ext cx="3935693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/>
              <a:t>indistinguishability obfuscation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29256" y="5429264"/>
            <a:ext cx="3225271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multiparty-computations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43306" y="3071810"/>
            <a:ext cx="202597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mental poker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9058" y="4857760"/>
            <a:ext cx="2143140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zero-knowledge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0166" y="3929066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key agreement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1342" y="3598697"/>
            <a:ext cx="2544062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electronic auctions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71868" y="3643314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signature schemes</a:t>
            </a:r>
          </a:p>
        </p:txBody>
      </p:sp>
    </p:spTree>
    <p:extLst>
      <p:ext uri="{BB962C8B-B14F-4D97-AF65-F5344CB8AC3E}">
        <p14:creationId xmlns:p14="http://schemas.microsoft.com/office/powerpoint/2010/main" val="148270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Rectangle 327"/>
          <p:cNvSpPr>
            <a:spLocks noChangeArrowheads="1"/>
          </p:cNvSpPr>
          <p:nvPr/>
        </p:nvSpPr>
        <p:spPr bwMode="auto">
          <a:xfrm>
            <a:off x="0" y="57912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9518" name="Picture 302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962400"/>
            <a:ext cx="1841500" cy="1273175"/>
          </a:xfrm>
          <a:prstGeom prst="rect">
            <a:avLst/>
          </a:prstGeom>
          <a:noFill/>
        </p:spPr>
      </p:pic>
      <p:pic>
        <p:nvPicPr>
          <p:cNvPr id="9517" name="Picture 301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2362200"/>
            <a:ext cx="1401763" cy="1457325"/>
          </a:xfrm>
          <a:prstGeom prst="rect">
            <a:avLst/>
          </a:prstGeom>
          <a:noFill/>
        </p:spPr>
      </p:pic>
      <p:pic>
        <p:nvPicPr>
          <p:cNvPr id="9516" name="Picture 300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362200"/>
            <a:ext cx="1368425" cy="1438275"/>
          </a:xfrm>
          <a:prstGeom prst="rect">
            <a:avLst/>
          </a:prstGeom>
          <a:noFill/>
        </p:spPr>
      </p:pic>
      <p:sp>
        <p:nvSpPr>
          <p:cNvPr id="9374" name="Rectangle 158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sz="3600"/>
              <a:t>Ueli Maurer (1993): noisy channel.</a:t>
            </a:r>
            <a:endParaRPr lang="en-US" sz="3600"/>
          </a:p>
        </p:txBody>
      </p:sp>
      <p:graphicFrame>
        <p:nvGraphicFramePr>
          <p:cNvPr id="9833" name="Group 617"/>
          <p:cNvGraphicFramePr>
            <a:graphicFrameLocks noGrp="1"/>
          </p:cNvGraphicFramePr>
          <p:nvPr>
            <p:ph sz="quarter" idx="1"/>
          </p:nvPr>
        </p:nvGraphicFramePr>
        <p:xfrm>
          <a:off x="4572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32" name="Group 616"/>
          <p:cNvGraphicFramePr>
            <a:graphicFrameLocks noGrp="1"/>
          </p:cNvGraphicFramePr>
          <p:nvPr>
            <p:ph sz="quarter" idx="2"/>
          </p:nvPr>
        </p:nvGraphicFramePr>
        <p:xfrm>
          <a:off x="48768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34" name="Group 618"/>
          <p:cNvGraphicFramePr>
            <a:graphicFrameLocks noGrp="1"/>
          </p:cNvGraphicFramePr>
          <p:nvPr>
            <p:ph sz="quarter" idx="3"/>
          </p:nvPr>
        </p:nvGraphicFramePr>
        <p:xfrm>
          <a:off x="1219200" y="4419600"/>
          <a:ext cx="3810000" cy="365760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22" name="Picture 6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990600"/>
            <a:ext cx="1447800" cy="1447800"/>
          </a:xfrm>
          <a:prstGeom prst="rect">
            <a:avLst/>
          </a:prstGeom>
          <a:noFill/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965325" y="43037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9376" name="Group 160"/>
          <p:cNvGraphicFramePr>
            <a:graphicFrameLocks noGrp="1"/>
          </p:cNvGraphicFramePr>
          <p:nvPr/>
        </p:nvGraphicFramePr>
        <p:xfrm>
          <a:off x="2971800" y="1524000"/>
          <a:ext cx="3733800" cy="365760"/>
        </p:xfrm>
        <a:graphic>
          <a:graphicData uri="http://schemas.openxmlformats.org/drawingml/2006/table">
            <a:tbl>
              <a:tblPr/>
              <a:tblGrid>
                <a:gridCol w="25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33" name="Group 317"/>
          <p:cNvGraphicFramePr>
            <a:graphicFrameLocks noGrp="1"/>
          </p:cNvGraphicFramePr>
          <p:nvPr/>
        </p:nvGraphicFramePr>
        <p:xfrm>
          <a:off x="4572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36" name="Group 320"/>
          <p:cNvGraphicFramePr>
            <a:graphicFrameLocks noGrp="1"/>
          </p:cNvGraphicFramePr>
          <p:nvPr/>
        </p:nvGraphicFramePr>
        <p:xfrm>
          <a:off x="48768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41" name="Group 325"/>
          <p:cNvGraphicFramePr>
            <a:graphicFrameLocks noGrp="1"/>
          </p:cNvGraphicFramePr>
          <p:nvPr/>
        </p:nvGraphicFramePr>
        <p:xfrm>
          <a:off x="1219200" y="4419600"/>
          <a:ext cx="3810000" cy="365760"/>
        </p:xfrm>
        <a:graphic>
          <a:graphicData uri="http://schemas.openxmlformats.org/drawingml/2006/table">
            <a:tbl>
              <a:tblPr/>
              <a:tblGrid>
                <a:gridCol w="255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42" name="Text Box 326"/>
          <p:cNvSpPr txBox="1">
            <a:spLocks noChangeArrowheads="1"/>
          </p:cNvSpPr>
          <p:nvPr/>
        </p:nvSpPr>
        <p:spPr bwMode="auto">
          <a:xfrm>
            <a:off x="838200" y="6019800"/>
            <a:ext cx="80962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en-GB" sz="2000" b="1" dirty="0">
                <a:solidFill>
                  <a:srgbClr val="0070C0"/>
                </a:solidFill>
              </a:rPr>
              <a:t>Assumption</a:t>
            </a:r>
            <a:r>
              <a:rPr lang="en-GB" sz="2000" b="0" dirty="0">
                <a:solidFill>
                  <a:schemeClr val="tx1"/>
                </a:solidFill>
              </a:rPr>
              <a:t>: the data that the adversary receives is noisy.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GB" sz="2000" b="0" dirty="0">
                <a:solidFill>
                  <a:schemeClr val="tx1"/>
                </a:solidFill>
              </a:rPr>
              <a:t>(The data that Alice and Bob receive may be even more noisy.)</a:t>
            </a:r>
          </a:p>
        </p:txBody>
      </p:sp>
      <p:sp>
        <p:nvSpPr>
          <p:cNvPr id="9545" name="AutoShape 329"/>
          <p:cNvSpPr>
            <a:spLocks noChangeArrowheads="1"/>
          </p:cNvSpPr>
          <p:nvPr/>
        </p:nvSpPr>
        <p:spPr bwMode="auto">
          <a:xfrm rot="10271592">
            <a:off x="4572000" y="4267200"/>
            <a:ext cx="1981200" cy="1143000"/>
          </a:xfrm>
          <a:custGeom>
            <a:avLst/>
            <a:gdLst>
              <a:gd name="G0" fmla="+- -72179 0 0"/>
              <a:gd name="G1" fmla="+- -10667492 0 0"/>
              <a:gd name="G2" fmla="+- -72179 0 -10667492"/>
              <a:gd name="G3" fmla="+- 10800 0 0"/>
              <a:gd name="G4" fmla="+- 0 0 -7217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16 0 0"/>
              <a:gd name="G9" fmla="+- 0 0 -10667492"/>
              <a:gd name="G10" fmla="+- 9416 0 2700"/>
              <a:gd name="G11" fmla="cos G10 -72179"/>
              <a:gd name="G12" fmla="sin G10 -72179"/>
              <a:gd name="G13" fmla="cos 13500 -72179"/>
              <a:gd name="G14" fmla="sin 13500 -72179"/>
              <a:gd name="G15" fmla="+- G11 10800 0"/>
              <a:gd name="G16" fmla="+- G12 10800 0"/>
              <a:gd name="G17" fmla="+- G13 10800 0"/>
              <a:gd name="G18" fmla="+- G14 10800 0"/>
              <a:gd name="G19" fmla="*/ 9416 1 2"/>
              <a:gd name="G20" fmla="+- G19 5400 0"/>
              <a:gd name="G21" fmla="cos G20 -72179"/>
              <a:gd name="G22" fmla="sin G20 -72179"/>
              <a:gd name="G23" fmla="+- G21 10800 0"/>
              <a:gd name="G24" fmla="+- G12 G23 G22"/>
              <a:gd name="G25" fmla="+- G22 G23 G11"/>
              <a:gd name="G26" fmla="cos 10800 -72179"/>
              <a:gd name="G27" fmla="sin 10800 -72179"/>
              <a:gd name="G28" fmla="cos 9416 -72179"/>
              <a:gd name="G29" fmla="sin 9416 -7217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667492"/>
              <a:gd name="G36" fmla="sin G34 -10667492"/>
              <a:gd name="G37" fmla="+/ -10667492 -7217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16 G39"/>
              <a:gd name="G43" fmla="sin 94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314 w 21600"/>
              <a:gd name="T5" fmla="*/ 106 h 21600"/>
              <a:gd name="T6" fmla="*/ 1145 w 21600"/>
              <a:gd name="T7" fmla="*/ 7806 h 21600"/>
              <a:gd name="T8" fmla="*/ 12120 w 21600"/>
              <a:gd name="T9" fmla="*/ 1477 h 21600"/>
              <a:gd name="T10" fmla="*/ 24297 w 21600"/>
              <a:gd name="T11" fmla="*/ 10540 h 21600"/>
              <a:gd name="T12" fmla="*/ 20971 w 21600"/>
              <a:gd name="T13" fmla="*/ 13997 h 21600"/>
              <a:gd name="T14" fmla="*/ 17514 w 21600"/>
              <a:gd name="T15" fmla="*/ 1067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14" y="10619"/>
                </a:moveTo>
                <a:cubicBezTo>
                  <a:pt x="20115" y="5490"/>
                  <a:pt x="15929" y="1384"/>
                  <a:pt x="10800" y="1384"/>
                </a:cubicBezTo>
                <a:cubicBezTo>
                  <a:pt x="6673" y="1383"/>
                  <a:pt x="3028" y="4070"/>
                  <a:pt x="1806" y="8011"/>
                </a:cubicBezTo>
                <a:lnTo>
                  <a:pt x="484" y="7601"/>
                </a:lnTo>
                <a:cubicBezTo>
                  <a:pt x="1886" y="3081"/>
                  <a:pt x="6067" y="-1"/>
                  <a:pt x="10800" y="0"/>
                </a:cubicBezTo>
                <a:cubicBezTo>
                  <a:pt x="16683" y="0"/>
                  <a:pt x="21484" y="4709"/>
                  <a:pt x="21598" y="10592"/>
                </a:cubicBezTo>
                <a:lnTo>
                  <a:pt x="24297" y="10540"/>
                </a:lnTo>
                <a:lnTo>
                  <a:pt x="20971" y="13997"/>
                </a:lnTo>
                <a:lnTo>
                  <a:pt x="17514" y="10670"/>
                </a:lnTo>
                <a:lnTo>
                  <a:pt x="20214" y="10619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6" name="AutoShape 330"/>
          <p:cNvSpPr>
            <a:spLocks noChangeArrowheads="1"/>
          </p:cNvSpPr>
          <p:nvPr/>
        </p:nvSpPr>
        <p:spPr bwMode="auto">
          <a:xfrm rot="10094619" flipH="1">
            <a:off x="7086600" y="3429000"/>
            <a:ext cx="1589088" cy="1219200"/>
          </a:xfrm>
          <a:custGeom>
            <a:avLst/>
            <a:gdLst>
              <a:gd name="G0" fmla="+- -72179 0 0"/>
              <a:gd name="G1" fmla="+- -10667492 0 0"/>
              <a:gd name="G2" fmla="+- -72179 0 -10667492"/>
              <a:gd name="G3" fmla="+- 10800 0 0"/>
              <a:gd name="G4" fmla="+- 0 0 -7217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16 0 0"/>
              <a:gd name="G9" fmla="+- 0 0 -10667492"/>
              <a:gd name="G10" fmla="+- 9416 0 2700"/>
              <a:gd name="G11" fmla="cos G10 -72179"/>
              <a:gd name="G12" fmla="sin G10 -72179"/>
              <a:gd name="G13" fmla="cos 13500 -72179"/>
              <a:gd name="G14" fmla="sin 13500 -72179"/>
              <a:gd name="G15" fmla="+- G11 10800 0"/>
              <a:gd name="G16" fmla="+- G12 10800 0"/>
              <a:gd name="G17" fmla="+- G13 10800 0"/>
              <a:gd name="G18" fmla="+- G14 10800 0"/>
              <a:gd name="G19" fmla="*/ 9416 1 2"/>
              <a:gd name="G20" fmla="+- G19 5400 0"/>
              <a:gd name="G21" fmla="cos G20 -72179"/>
              <a:gd name="G22" fmla="sin G20 -72179"/>
              <a:gd name="G23" fmla="+- G21 10800 0"/>
              <a:gd name="G24" fmla="+- G12 G23 G22"/>
              <a:gd name="G25" fmla="+- G22 G23 G11"/>
              <a:gd name="G26" fmla="cos 10800 -72179"/>
              <a:gd name="G27" fmla="sin 10800 -72179"/>
              <a:gd name="G28" fmla="cos 9416 -72179"/>
              <a:gd name="G29" fmla="sin 9416 -7217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667492"/>
              <a:gd name="G36" fmla="sin G34 -10667492"/>
              <a:gd name="G37" fmla="+/ -10667492 -7217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16 G39"/>
              <a:gd name="G43" fmla="sin 94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314 w 21600"/>
              <a:gd name="T5" fmla="*/ 106 h 21600"/>
              <a:gd name="T6" fmla="*/ 1145 w 21600"/>
              <a:gd name="T7" fmla="*/ 7806 h 21600"/>
              <a:gd name="T8" fmla="*/ 12120 w 21600"/>
              <a:gd name="T9" fmla="*/ 1477 h 21600"/>
              <a:gd name="T10" fmla="*/ 24297 w 21600"/>
              <a:gd name="T11" fmla="*/ 10540 h 21600"/>
              <a:gd name="T12" fmla="*/ 20971 w 21600"/>
              <a:gd name="T13" fmla="*/ 13997 h 21600"/>
              <a:gd name="T14" fmla="*/ 17514 w 21600"/>
              <a:gd name="T15" fmla="*/ 1067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14" y="10619"/>
                </a:moveTo>
                <a:cubicBezTo>
                  <a:pt x="20115" y="5490"/>
                  <a:pt x="15929" y="1384"/>
                  <a:pt x="10800" y="1384"/>
                </a:cubicBezTo>
                <a:cubicBezTo>
                  <a:pt x="6673" y="1383"/>
                  <a:pt x="3028" y="4070"/>
                  <a:pt x="1806" y="8011"/>
                </a:cubicBezTo>
                <a:lnTo>
                  <a:pt x="484" y="7601"/>
                </a:lnTo>
                <a:cubicBezTo>
                  <a:pt x="1886" y="3081"/>
                  <a:pt x="6067" y="-1"/>
                  <a:pt x="10800" y="0"/>
                </a:cubicBezTo>
                <a:cubicBezTo>
                  <a:pt x="16683" y="0"/>
                  <a:pt x="21484" y="4709"/>
                  <a:pt x="21598" y="10592"/>
                </a:cubicBezTo>
                <a:lnTo>
                  <a:pt x="24297" y="10540"/>
                </a:lnTo>
                <a:lnTo>
                  <a:pt x="20971" y="13997"/>
                </a:lnTo>
                <a:lnTo>
                  <a:pt x="17514" y="10670"/>
                </a:lnTo>
                <a:lnTo>
                  <a:pt x="20214" y="10619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7" name="Rectangle 331"/>
          <p:cNvSpPr>
            <a:spLocks noChangeArrowheads="1"/>
          </p:cNvSpPr>
          <p:nvPr/>
        </p:nvSpPr>
        <p:spPr bwMode="auto">
          <a:xfrm>
            <a:off x="5638800" y="4267200"/>
            <a:ext cx="2514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some bits get flipped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(because of the noise)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5" grpId="0" animBg="1"/>
      <p:bldP spid="954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GB"/>
              <a:t>Bounded-Storage Model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2296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GB" sz="2400"/>
              <a:t>Another idea: bound the size of adversary’s memory</a:t>
            </a:r>
            <a:endParaRPr lang="en-US" sz="2400"/>
          </a:p>
        </p:txBody>
      </p:sp>
      <p:pic>
        <p:nvPicPr>
          <p:cNvPr id="21508" name="Picture 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401763" cy="1457325"/>
          </a:xfrm>
          <a:prstGeom prst="rect">
            <a:avLst/>
          </a:prstGeom>
          <a:noFill/>
        </p:spPr>
      </p:pic>
      <p:pic>
        <p:nvPicPr>
          <p:cNvPr id="21509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5486400"/>
            <a:ext cx="1841500" cy="1273175"/>
          </a:xfrm>
          <a:prstGeom prst="rect">
            <a:avLst/>
          </a:prstGeom>
          <a:noFill/>
        </p:spPr>
      </p:pic>
      <p:pic>
        <p:nvPicPr>
          <p:cNvPr id="21510" name="Picture 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810000"/>
            <a:ext cx="1368425" cy="1438275"/>
          </a:xfrm>
          <a:prstGeom prst="rect">
            <a:avLst/>
          </a:prstGeom>
          <a:noFill/>
        </p:spPr>
      </p:pic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981200" y="44196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1515" name="Picture 11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1752600"/>
            <a:ext cx="1447800" cy="1447800"/>
          </a:xfrm>
          <a:prstGeom prst="rect">
            <a:avLst/>
          </a:prstGeom>
          <a:noFill/>
        </p:spPr>
      </p:pic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590800" y="2514600"/>
            <a:ext cx="3441700" cy="701675"/>
          </a:xfrm>
          <a:prstGeom prst="rect">
            <a:avLst/>
          </a:prstGeom>
          <a:solidFill>
            <a:schemeClr val="bg1">
              <a:alpha val="56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000110100111010010011010111001110111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111010011101010101010010010100111100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001001111111100010101001000101010010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001010010100101011010101001010010101</a:t>
            </a:r>
            <a:endParaRPr lang="en-US" sz="100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21517" name="Picture 13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2895600"/>
            <a:ext cx="990600" cy="966788"/>
          </a:xfrm>
          <a:prstGeom prst="rect">
            <a:avLst/>
          </a:prstGeom>
          <a:noFill/>
        </p:spPr>
      </p:pic>
      <p:pic>
        <p:nvPicPr>
          <p:cNvPr id="21518" name="Picture 14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09600" y="2895600"/>
            <a:ext cx="990600" cy="966788"/>
          </a:xfrm>
          <a:prstGeom prst="rect">
            <a:avLst/>
          </a:prstGeom>
          <a:noFill/>
        </p:spPr>
      </p:pic>
      <p:pic>
        <p:nvPicPr>
          <p:cNvPr id="21519" name="Picture 15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667000" y="4648200"/>
            <a:ext cx="990600" cy="966788"/>
          </a:xfrm>
          <a:prstGeom prst="rect">
            <a:avLst/>
          </a:prstGeom>
          <a:noFill/>
        </p:spPr>
      </p:pic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2743200" y="34290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2971800" y="3276600"/>
            <a:ext cx="2624138" cy="311150"/>
          </a:xfrm>
          <a:prstGeom prst="rect">
            <a:avLst/>
          </a:prstGeom>
          <a:solidFill>
            <a:srgbClr val="F4FAF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400" b="0">
                <a:solidFill>
                  <a:schemeClr val="tx1"/>
                </a:solidFill>
              </a:rPr>
              <a:t>too large to fit in Eve’s memory</a:t>
            </a:r>
            <a:endParaRPr lang="en-US" sz="14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9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6" grpId="0" animBg="1"/>
      <p:bldP spid="21520" grpId="0" animBg="1"/>
      <p:bldP spid="215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98993" y="3070691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56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0853-9A07-4C18-8472-060467170188}" type="slidenum">
              <a:rPr lang="it-IT"/>
              <a:pPr/>
              <a:t>63</a:t>
            </a:fld>
            <a:endParaRPr lang="it-IT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28596" y="4929198"/>
            <a:ext cx="8215370" cy="12858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How can this be formalized?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sz="2400" dirty="0"/>
              <a:t>We will use the </a:t>
            </a:r>
            <a:r>
              <a:rPr lang="en-US" sz="2400" b="1" dirty="0">
                <a:solidFill>
                  <a:srgbClr val="002060"/>
                </a:solidFill>
              </a:rPr>
              <a:t>complexity theory</a:t>
            </a:r>
            <a:r>
              <a:rPr lang="en-US" sz="2400" dirty="0"/>
              <a:t>!</a:t>
            </a:r>
            <a:endParaRPr lang="pl-PL" sz="2400" dirty="0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3124200" y="1643050"/>
            <a:ext cx="2819400" cy="12334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dirty="0"/>
              <a:t>perfect secrecy</a:t>
            </a:r>
            <a:r>
              <a:rPr lang="pl-PL" sz="2400" dirty="0"/>
              <a:t>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dirty="0"/>
              <a:t>are independent</a:t>
            </a:r>
            <a:endParaRPr lang="en-US" sz="2400" dirty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14290"/>
            <a:ext cx="806958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reason about the bounded computing power?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3000372"/>
            <a:ext cx="8215370" cy="1785950"/>
          </a:xfr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I</a:t>
            </a:r>
            <a:r>
              <a:rPr lang="pl-PL" sz="2400" dirty="0"/>
              <a:t>t is enough to require that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dirty="0"/>
              <a:t>are independent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pl-PL" sz="2400" b="1" i="1" dirty="0"/>
              <a:t>from the point of view</a:t>
            </a:r>
            <a:r>
              <a:rPr lang="en-US" sz="2400" b="1" i="1" dirty="0"/>
              <a:t> of a computationally-limited adversary</a:t>
            </a:r>
            <a:r>
              <a:rPr lang="pl-PL" sz="2400" dirty="0"/>
              <a:t>’’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4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animBg="1"/>
      <p:bldP spid="66565" grpId="0" animBg="1"/>
      <p:bldP spid="66563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pl-PL" sz="4000" dirty="0"/>
              <a:t>R</a:t>
            </a:r>
            <a:r>
              <a:rPr lang="en-GB" sz="4000" dirty="0" err="1"/>
              <a:t>eal</a:t>
            </a:r>
            <a:r>
              <a:rPr lang="en-GB" sz="4000" dirty="0"/>
              <a:t> cryptography starts here:</a:t>
            </a:r>
            <a:endParaRPr lang="en-US" sz="4000" dirty="0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714612" y="1714488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>
                <a:solidFill>
                  <a:schemeClr val="tx1"/>
                </a:solidFill>
              </a:rPr>
              <a:t>Eve is 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2533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1841500" cy="12731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00034" y="3357562"/>
            <a:ext cx="7786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construct schemes that in </a:t>
            </a:r>
            <a:r>
              <a:rPr lang="en-US" sz="2400" b="1" dirty="0">
                <a:solidFill>
                  <a:srgbClr val="0070C0"/>
                </a:solidFill>
              </a:rPr>
              <a:t>principle can be broken </a:t>
            </a:r>
            <a:r>
              <a:rPr lang="en-US" sz="2400" dirty="0"/>
              <a:t>if the adversary has a huge computing power.</a:t>
            </a:r>
          </a:p>
          <a:p>
            <a:endParaRPr lang="en-US" sz="2400" dirty="0"/>
          </a:p>
          <a:p>
            <a:r>
              <a:rPr lang="en-US" sz="2400" dirty="0"/>
              <a:t>For example, the adversary will be able to break the scheme by enumerating all possible secret keys. </a:t>
            </a:r>
          </a:p>
          <a:p>
            <a:pPr algn="r"/>
            <a:r>
              <a:rPr lang="en-US" sz="2400" dirty="0"/>
              <a:t>(this is called a “</a:t>
            </a:r>
            <a:r>
              <a:rPr lang="en-US" sz="2400" b="1" dirty="0"/>
              <a:t>brute force attack</a:t>
            </a:r>
            <a:r>
              <a:rPr lang="en-US" sz="24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410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785786" y="3429000"/>
            <a:ext cx="7715304" cy="21336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>
            <a:glow rad="139700">
              <a:schemeClr val="accent6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/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sz="2200" b="1" u="sng" dirty="0">
                <a:solidFill>
                  <a:srgbClr val="FF0000"/>
                </a:solidFill>
              </a:rPr>
              <a:t>Ideas</a:t>
            </a:r>
            <a:r>
              <a:rPr lang="en-GB" sz="2200" dirty="0"/>
              <a:t>:</a:t>
            </a:r>
          </a:p>
          <a:p>
            <a:pPr marL="342900" indent="-342900">
              <a:spcBef>
                <a:spcPct val="0"/>
              </a:spcBef>
              <a:buFont typeface="+mj-lt"/>
              <a:buAutoNum type="arabicPeriod"/>
            </a:pPr>
            <a:r>
              <a:rPr lang="en-GB" sz="2200" dirty="0"/>
              <a:t>“She has can use at most </a:t>
            </a:r>
            <a:r>
              <a:rPr lang="en-GB" sz="2200" b="1" dirty="0">
                <a:solidFill>
                  <a:srgbClr val="FF0000"/>
                </a:solidFill>
              </a:rPr>
              <a:t>1000 </a:t>
            </a:r>
            <a:r>
              <a:rPr lang="en-GB" sz="2200" b="1" dirty="0">
                <a:solidFill>
                  <a:srgbClr val="0070C0"/>
                </a:solidFill>
              </a:rPr>
              <a:t>Intel Core i9-13900K </a:t>
            </a:r>
            <a:r>
              <a:rPr lang="en-GB" sz="2200" dirty="0"/>
              <a:t>for at most </a:t>
            </a:r>
            <a:r>
              <a:rPr lang="en-GB" sz="2200" b="1" dirty="0">
                <a:solidFill>
                  <a:srgbClr val="FF0000"/>
                </a:solidFill>
              </a:rPr>
              <a:t>100</a:t>
            </a:r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years...”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GB" sz="2200" dirty="0"/>
              <a:t>“She can buy equipment worth </a:t>
            </a:r>
            <a:r>
              <a:rPr lang="en-GB" sz="2200" b="1" dirty="0">
                <a:solidFill>
                  <a:srgbClr val="0070C0"/>
                </a:solidFill>
              </a:rPr>
              <a:t>1 million euro </a:t>
            </a:r>
            <a:r>
              <a:rPr lang="en-GB" sz="2200" dirty="0"/>
              <a:t>and use it for </a:t>
            </a:r>
            <a:r>
              <a:rPr lang="en-GB" sz="2200" b="1" dirty="0">
                <a:solidFill>
                  <a:srgbClr val="FF0000"/>
                </a:solidFill>
              </a:rPr>
              <a:t>30</a:t>
            </a:r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years..”.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Computationally-bounded adversary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714612" y="1714488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>
                <a:solidFill>
                  <a:schemeClr val="tx1"/>
                </a:solidFill>
              </a:rPr>
              <a:t>Eve is 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2533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1841500" cy="1273175"/>
          </a:xfrm>
          <a:prstGeom prst="rect">
            <a:avLst/>
          </a:prstGeom>
          <a:noFill/>
        </p:spPr>
      </p:pic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785918" y="5929330"/>
            <a:ext cx="5791200" cy="7048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>
                <a:solidFill>
                  <a:schemeClr val="tx1"/>
                </a:solidFill>
              </a:rPr>
              <a:t>it’s hard to reason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formally about 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011767">
            <a:off x="1817297" y="2362406"/>
            <a:ext cx="1537581" cy="18189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7158" y="28574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dirty="0"/>
              <a:t>But 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1127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0" grpId="0" animBg="1"/>
      <p:bldP spid="22542" grpId="0" animBg="1"/>
      <p:bldP spid="2254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-214338"/>
            <a:ext cx="8229600" cy="1143000"/>
          </a:xfrm>
        </p:spPr>
        <p:txBody>
          <a:bodyPr/>
          <a:lstStyle/>
          <a:p>
            <a:r>
              <a:rPr lang="pl-PL" dirty="0"/>
              <a:t>A better idea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500570"/>
            <a:ext cx="8262966" cy="1421581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We would need to specify exactly what we mean by a “</a:t>
            </a:r>
            <a:r>
              <a:rPr lang="en-US" sz="2000" b="1" dirty="0"/>
              <a:t>Turing Machine</a:t>
            </a:r>
            <a:r>
              <a:rPr lang="en-US" sz="2000" dirty="0"/>
              <a:t>”:</a:t>
            </a:r>
            <a:br>
              <a:rPr lang="en-US" sz="2000" dirty="0"/>
            </a:br>
            <a:endParaRPr lang="en-US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how many tapes does it have?</a:t>
            </a:r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dirty="0"/>
              <a:t>how does it access these tapes (maybe a “</a:t>
            </a:r>
            <a:r>
              <a:rPr lang="en-US" sz="2000" b="1" dirty="0"/>
              <a:t>random access memory</a:t>
            </a:r>
            <a:r>
              <a:rPr lang="en-US" sz="2000" dirty="0"/>
              <a:t>” is a more realistic model..)</a:t>
            </a:r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596" y="1000108"/>
            <a:ext cx="821537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”</a:t>
            </a:r>
            <a:r>
              <a:rPr lang="pl-PL" sz="2000" dirty="0"/>
              <a:t>The adversary</a:t>
            </a:r>
            <a:r>
              <a:rPr lang="en-GB" sz="2000" dirty="0"/>
              <a:t> has access to a </a:t>
            </a:r>
            <a:r>
              <a:rPr lang="en-GB" sz="2000" b="1" dirty="0">
                <a:solidFill>
                  <a:srgbClr val="FF0000"/>
                </a:solidFill>
              </a:rPr>
              <a:t>Turing Machine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that can make at most </a:t>
            </a:r>
            <a:r>
              <a:rPr lang="en-GB" sz="2000" b="1" dirty="0">
                <a:solidFill>
                  <a:srgbClr val="FF0000"/>
                </a:solidFill>
              </a:rPr>
              <a:t>10</a:t>
            </a:r>
            <a:r>
              <a:rPr lang="en-GB" sz="2000" b="1" baseline="30000" dirty="0">
                <a:solidFill>
                  <a:srgbClr val="FF0000"/>
                </a:solidFill>
              </a:rPr>
              <a:t>30</a:t>
            </a:r>
            <a:r>
              <a:rPr lang="en-GB" sz="2000" dirty="0"/>
              <a:t> steps.”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596" y="2041746"/>
            <a:ext cx="8215370" cy="18158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endParaRPr lang="pl-PL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pl-PL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“</a:t>
            </a:r>
            <a:r>
              <a:rPr lang="pl-PL" sz="2000" dirty="0"/>
              <a:t>a system </a:t>
            </a:r>
            <a:r>
              <a:rPr lang="pl-PL" sz="2000" b="1" u="sng" dirty="0">
                <a:solidFill>
                  <a:srgbClr val="FF0000"/>
                </a:solidFill>
              </a:rPr>
              <a:t>X</a:t>
            </a:r>
            <a:r>
              <a:rPr lang="pl-PL" sz="2000" b="1" u="sng" dirty="0"/>
              <a:t> is </a:t>
            </a:r>
            <a:r>
              <a:rPr lang="pl-PL" sz="2000" b="1" u="sng" dirty="0">
                <a:solidFill>
                  <a:srgbClr val="FF0000"/>
                </a:solidFill>
              </a:rPr>
              <a:t>(t,</a:t>
            </a:r>
            <a:r>
              <a:rPr lang="el-GR" sz="2000" b="1" u="sng" dirty="0">
                <a:solidFill>
                  <a:srgbClr val="FF0000"/>
                </a:solidFill>
                <a:cs typeface="Arial" charset="0"/>
              </a:rPr>
              <a:t>ε</a:t>
            </a:r>
            <a:r>
              <a:rPr lang="pl-PL" sz="2000" b="1" u="sng" dirty="0">
                <a:solidFill>
                  <a:srgbClr val="FF0000"/>
                </a:solidFill>
                <a:cs typeface="Arial" charset="0"/>
              </a:rPr>
              <a:t>)</a:t>
            </a:r>
            <a:r>
              <a:rPr lang="en-US" sz="2000" b="1" u="sng" dirty="0"/>
              <a:t>-s</a:t>
            </a:r>
            <a:r>
              <a:rPr lang="pl-PL" sz="2000" b="1" u="sng" dirty="0"/>
              <a:t>ecure</a:t>
            </a:r>
            <a:r>
              <a:rPr lang="pl-PL" sz="2000" dirty="0"/>
              <a:t> if every </a:t>
            </a:r>
            <a:r>
              <a:rPr lang="pl-PL" sz="2000" b="1" dirty="0"/>
              <a:t>Turing Machine</a:t>
            </a:r>
            <a:r>
              <a:rPr lang="pl-PL" sz="2000" dirty="0"/>
              <a:t> </a:t>
            </a:r>
            <a:br>
              <a:rPr lang="pl-PL" sz="2000" dirty="0"/>
            </a:br>
            <a:endParaRPr lang="en-US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that operates in</a:t>
            </a:r>
            <a:r>
              <a:rPr lang="pl-PL" sz="2000" dirty="0"/>
              <a:t> time</a:t>
            </a:r>
            <a:r>
              <a:rPr lang="en-US" sz="2000" dirty="0"/>
              <a:t> </a:t>
            </a:r>
            <a:r>
              <a:rPr lang="pl-PL" sz="2000" b="1" dirty="0">
                <a:solidFill>
                  <a:srgbClr val="FF0000"/>
                </a:solidFill>
              </a:rPr>
              <a:t>t</a:t>
            </a:r>
            <a:br>
              <a:rPr lang="pl-PL" sz="2000" dirty="0"/>
            </a:br>
            <a:endParaRPr lang="en-US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can break it </a:t>
            </a:r>
            <a:r>
              <a:rPr lang="pl-PL" sz="2000" dirty="0"/>
              <a:t>with probability at most</a:t>
            </a:r>
            <a:r>
              <a:rPr lang="pl-PL" sz="2000" b="1" dirty="0">
                <a:solidFill>
                  <a:srgbClr val="993300"/>
                </a:solidFill>
              </a:rPr>
              <a:t> </a:t>
            </a:r>
            <a:r>
              <a:rPr lang="el-GR" sz="2000" b="1" dirty="0">
                <a:solidFill>
                  <a:srgbClr val="FF0000"/>
                </a:solidFill>
                <a:cs typeface="Arial" charset="0"/>
              </a:rPr>
              <a:t>ε</a:t>
            </a:r>
            <a:r>
              <a:rPr lang="en-US" sz="2000" dirty="0"/>
              <a:t>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0479" y="1894999"/>
            <a:ext cx="5888709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l-PL" sz="2000" b="1" dirty="0"/>
              <a:t>More generally</a:t>
            </a:r>
            <a:r>
              <a:rPr lang="pl-PL" sz="2000" dirty="0"/>
              <a:t>, we could have definitions of a type: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786050" y="4286256"/>
            <a:ext cx="3768660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This would be quite precise, </a:t>
            </a:r>
            <a:r>
              <a:rPr lang="en-US" sz="2000" b="1" dirty="0"/>
              <a:t>but...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28860" y="6143644"/>
            <a:ext cx="6000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u="sng" dirty="0"/>
              <a:t>Moreover, this approach often leads to </a:t>
            </a:r>
            <a:r>
              <a:rPr lang="en-US" sz="2000" b="1" i="1" u="sng" dirty="0">
                <a:solidFill>
                  <a:srgbClr val="FF0000"/>
                </a:solidFill>
              </a:rPr>
              <a:t>ugly formulas</a:t>
            </a:r>
            <a:r>
              <a:rPr lang="en-US" sz="2000" i="1" u="sng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744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nimBg="1"/>
      <p:bldP spid="7" grpId="0" animBg="1"/>
      <p:bldP spid="8" grpId="0" animBg="1"/>
      <p:bldP spid="9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14290"/>
            <a:ext cx="7498080" cy="1143000"/>
          </a:xfrm>
        </p:spPr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28596" y="2000240"/>
            <a:ext cx="7929618" cy="21236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5760" tIns="228600" anchor="ctr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b="0" dirty="0">
                <a:solidFill>
                  <a:schemeClr val="tx1"/>
                </a:solidFill>
              </a:rPr>
              <a:t> steps of a Turing Machine </a:t>
            </a:r>
            <a:r>
              <a:rPr lang="en-US" sz="2400" dirty="0">
                <a:solidFill>
                  <a:schemeClr val="tx1"/>
                </a:solidFill>
                <a:latin typeface="SFRM1095"/>
              </a:rPr>
              <a:t>→</a:t>
            </a:r>
            <a:r>
              <a:rPr lang="en-US" sz="2400" b="0" dirty="0">
                <a:solidFill>
                  <a:schemeClr val="tx1"/>
                </a:solidFill>
              </a:rPr>
              <a:t> “</a:t>
            </a:r>
            <a:r>
              <a:rPr lang="en-US" sz="2400" b="1" dirty="0">
                <a:solidFill>
                  <a:srgbClr val="FF0000"/>
                </a:solidFill>
              </a:rPr>
              <a:t>efficient computation</a:t>
            </a:r>
            <a:r>
              <a:rPr lang="en-US" sz="2400" b="0" dirty="0">
                <a:solidFill>
                  <a:schemeClr val="tx1"/>
                </a:solidFill>
              </a:rPr>
              <a:t>”</a:t>
            </a:r>
            <a:br>
              <a:rPr lang="en-US" sz="2400" b="0" dirty="0">
                <a:solidFill>
                  <a:schemeClr val="tx1"/>
                </a:solidFill>
              </a:rPr>
            </a:b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ctr">
              <a:spcBef>
                <a:spcPct val="0"/>
              </a:spcBef>
            </a:pP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FRM1095"/>
              </a:rPr>
              <a:t>→</a:t>
            </a:r>
            <a:r>
              <a:rPr lang="en-US" sz="2400" b="0" dirty="0">
                <a:solidFill>
                  <a:schemeClr val="tx1"/>
                </a:solidFill>
              </a:rPr>
              <a:t> a value “</a:t>
            </a:r>
            <a:r>
              <a:rPr lang="en-US" sz="2400" b="1" dirty="0">
                <a:solidFill>
                  <a:srgbClr val="FF0000"/>
                </a:solidFill>
              </a:rPr>
              <a:t>very close to zero</a:t>
            </a:r>
            <a:r>
              <a:rPr lang="en-US" sz="2400" b="0" dirty="0">
                <a:solidFill>
                  <a:schemeClr val="tx1"/>
                </a:solidFill>
              </a:rPr>
              <a:t>”.</a:t>
            </a:r>
          </a:p>
          <a:p>
            <a:pPr marL="342900" indent="-342900"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00034" y="4643446"/>
            <a:ext cx="7858180" cy="13849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5760" tIns="228600" anchor="ctr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formalize it?</a:t>
            </a:r>
          </a:p>
          <a:p>
            <a:pPr marL="342900" indent="-342900" algn="ctr">
              <a:spcBef>
                <a:spcPct val="0"/>
              </a:spcBef>
              <a:buFont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r">
              <a:spcBef>
                <a:spcPct val="0"/>
              </a:spcBef>
              <a:buFontTx/>
              <a:buNone/>
            </a:pPr>
            <a:r>
              <a:rPr lang="en-US" sz="2400" b="0" dirty="0">
                <a:solidFill>
                  <a:schemeClr val="tx1"/>
                </a:solidFill>
              </a:rPr>
              <a:t>Use the </a:t>
            </a:r>
            <a:r>
              <a:rPr lang="en-US" sz="2400" b="1" dirty="0" err="1">
                <a:solidFill>
                  <a:srgbClr val="FF0000"/>
                </a:solidFill>
              </a:rPr>
              <a:t>asymptotics</a:t>
            </a:r>
            <a:r>
              <a:rPr lang="en-US" sz="24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4071934" y="1643050"/>
            <a:ext cx="81913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r>
              <a:rPr lang="en-US" sz="2400" dirty="0"/>
              <a:t>Idea: </a:t>
            </a:r>
          </a:p>
        </p:txBody>
      </p:sp>
    </p:spTree>
    <p:extLst>
      <p:ext uri="{BB962C8B-B14F-4D97-AF65-F5344CB8AC3E}">
        <p14:creationId xmlns:p14="http://schemas.microsoft.com/office/powerpoint/2010/main" val="21418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Efficiently computable?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04800" y="5562600"/>
            <a:ext cx="8001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buFontTx/>
              <a:buNone/>
            </a:pP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4655671" y="1553289"/>
            <a:ext cx="4107329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“polynomial-time computable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on a </a:t>
            </a:r>
            <a:r>
              <a:rPr lang="en-US" sz="2000" b="1" dirty="0">
                <a:solidFill>
                  <a:srgbClr val="0070C0"/>
                </a:solidFill>
              </a:rPr>
              <a:t>Probabilistic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Turing Machine</a:t>
            </a:r>
            <a:r>
              <a:rPr lang="en-US" sz="2000" b="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838200" y="1676400"/>
            <a:ext cx="2803525" cy="40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“efficiently computable”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4114800" y="1676400"/>
            <a:ext cx="331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24589" name="AutoShape 13"/>
          <p:cNvSpPr>
            <a:spLocks noChangeArrowheads="1"/>
          </p:cNvSpPr>
          <p:nvPr/>
        </p:nvSpPr>
        <p:spPr bwMode="auto">
          <a:xfrm>
            <a:off x="5643570" y="3338518"/>
            <a:ext cx="3048000" cy="1295400"/>
          </a:xfrm>
          <a:prstGeom prst="wedgeRectCallout">
            <a:avLst>
              <a:gd name="adj1" fmla="val -34258"/>
              <a:gd name="adj2" fmla="val -12701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tx1"/>
                </a:solidFill>
              </a:rPr>
              <a:t>that is: running in time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1" i="1" dirty="0">
                <a:solidFill>
                  <a:srgbClr val="FF0000"/>
                </a:solidFill>
              </a:rPr>
              <a:t>O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FF0000"/>
                </a:solidFill>
              </a:rPr>
              <a:t>n</a:t>
            </a:r>
            <a:r>
              <a:rPr lang="en-US" sz="2000" b="1" i="1" baseline="30000" dirty="0" err="1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chemeClr val="tx1"/>
                </a:solidFill>
              </a:rPr>
              <a:t> (for some </a:t>
            </a:r>
            <a:r>
              <a:rPr lang="en-US" sz="2000" b="1" i="1" dirty="0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590" name="AutoShape 14"/>
          <p:cNvSpPr>
            <a:spLocks noChangeArrowheads="1"/>
          </p:cNvSpPr>
          <p:nvPr/>
        </p:nvSpPr>
        <p:spPr bwMode="auto">
          <a:xfrm>
            <a:off x="390882" y="5052854"/>
            <a:ext cx="6400800" cy="1019491"/>
          </a:xfrm>
          <a:prstGeom prst="wedgeRectCallout">
            <a:avLst>
              <a:gd name="adj1" fmla="val -3562"/>
              <a:gd name="adj2" fmla="val -322895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Here we assume that the </a:t>
            </a:r>
            <a:r>
              <a:rPr lang="en-US" sz="2000" b="1" dirty="0">
                <a:solidFill>
                  <a:srgbClr val="0070C0"/>
                </a:solidFill>
              </a:rPr>
              <a:t>poly-time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Turing Machines </a:t>
            </a:r>
            <a:r>
              <a:rPr lang="en-US" sz="2000" b="0" dirty="0">
                <a:solidFill>
                  <a:schemeClr val="tx1"/>
                </a:solidFill>
              </a:rPr>
              <a:t>are the </a:t>
            </a:r>
            <a:r>
              <a:rPr lang="en-US" sz="2000" dirty="0">
                <a:solidFill>
                  <a:schemeClr val="tx1"/>
                </a:solidFill>
              </a:rPr>
              <a:t>right model for </a:t>
            </a:r>
            <a:r>
              <a:rPr lang="pl-PL" sz="2000" dirty="0">
                <a:solidFill>
                  <a:schemeClr val="tx1"/>
                </a:solidFill>
              </a:rPr>
              <a:t>the</a:t>
            </a:r>
            <a:r>
              <a:rPr lang="en-US" sz="2000" dirty="0">
                <a:solidFill>
                  <a:schemeClr val="tx1"/>
                </a:solidFill>
              </a:rPr>
              <a:t> real-life computation.</a:t>
            </a:r>
          </a:p>
        </p:txBody>
      </p:sp>
    </p:spTree>
    <p:extLst>
      <p:ext uri="{BB962C8B-B14F-4D97-AF65-F5344CB8AC3E}">
        <p14:creationId xmlns:p14="http://schemas.microsoft.com/office/powerpoint/2010/main" val="14238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animBg="1"/>
      <p:bldP spid="24589" grpId="0" animBg="1"/>
      <p:bldP spid="24589" grpId="1" animBg="1"/>
      <p:bldP spid="2459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71736" y="2571744"/>
            <a:ext cx="6429420" cy="39290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Turing Machines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762280" y="2857496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38510" y="4723454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62280" y="379476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38510" y="5652148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Pentagon 10"/>
          <p:cNvSpPr/>
          <p:nvPr/>
        </p:nvSpPr>
        <p:spPr>
          <a:xfrm rot="16200000">
            <a:off x="4775940" y="3129494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Pentagon 11"/>
          <p:cNvSpPr/>
          <p:nvPr/>
        </p:nvSpPr>
        <p:spPr>
          <a:xfrm rot="16200000">
            <a:off x="7204831" y="4067119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entagon 12"/>
          <p:cNvSpPr/>
          <p:nvPr/>
        </p:nvSpPr>
        <p:spPr>
          <a:xfrm rot="16200000">
            <a:off x="3525774" y="5004381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Pentagon 13"/>
          <p:cNvSpPr/>
          <p:nvPr/>
        </p:nvSpPr>
        <p:spPr>
          <a:xfrm rot="16200000">
            <a:off x="5383161" y="5933077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1285852" y="1571612"/>
            <a:ext cx="700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standard Turing Machine has some number of tapes: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14282" y="4500570"/>
            <a:ext cx="2000232" cy="1714512"/>
          </a:xfrm>
          <a:prstGeom prst="wedgeRoundRectCallout">
            <a:avLst>
              <a:gd name="adj1" fmla="val 74109"/>
              <a:gd name="adj2" fmla="val 3108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probabilistic</a:t>
            </a:r>
            <a:r>
              <a:rPr lang="en-US" b="1" dirty="0"/>
              <a:t> </a:t>
            </a:r>
            <a:r>
              <a:rPr lang="en-US" dirty="0"/>
              <a:t>Turing Machine has an additional tape with random bits.</a:t>
            </a:r>
          </a:p>
        </p:txBody>
      </p:sp>
    </p:spTree>
    <p:extLst>
      <p:ext uri="{BB962C8B-B14F-4D97-AF65-F5344CB8AC3E}">
        <p14:creationId xmlns:p14="http://schemas.microsoft.com/office/powerpoint/2010/main" val="40158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55" y="236449"/>
            <a:ext cx="8300197" cy="1325563"/>
          </a:xfrm>
        </p:spPr>
        <p:txBody>
          <a:bodyPr/>
          <a:lstStyle/>
          <a:p>
            <a:r>
              <a:rPr lang="it-IT" dirty="0"/>
              <a:t>What happened in the seventies?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074" y="1852562"/>
            <a:ext cx="2571800" cy="4521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buNone/>
            </a:pPr>
            <a:r>
              <a:rPr lang="it-IT" sz="2400" b="1" u="sng" dirty="0"/>
              <a:t>Theory</a:t>
            </a:r>
          </a:p>
          <a:p>
            <a:pPr>
              <a:buNone/>
            </a:pPr>
            <a:endParaRPr lang="it-IT" sz="2400" dirty="0"/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the computational complexity theory is born</a:t>
            </a:r>
          </a:p>
          <a:p>
            <a:pPr>
              <a:buNone/>
            </a:pPr>
            <a:r>
              <a:rPr lang="it-IT" sz="2400" dirty="0"/>
              <a:t>this allows researchers to reason about security in a </a:t>
            </a:r>
            <a:r>
              <a:rPr lang="it-IT" sz="2400" b="1" dirty="0"/>
              <a:t>formal way</a:t>
            </a:r>
            <a:r>
              <a:rPr lang="it-IT" sz="2400" dirty="0"/>
              <a:t>.</a:t>
            </a:r>
            <a:r>
              <a:rPr lang="it-IT" sz="2400" b="1" dirty="0"/>
              <a:t> 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357158" y="1857364"/>
            <a:ext cx="2571768" cy="4516542"/>
            <a:chOff x="357158" y="1857364"/>
            <a:chExt cx="2571768" cy="4154983"/>
          </a:xfrm>
          <a:solidFill>
            <a:schemeClr val="bg1">
              <a:lumMod val="95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57158" y="1857364"/>
              <a:ext cx="2571768" cy="41549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it-IT" sz="2400" b="1" u="sng" dirty="0"/>
                <a:t>Technology</a:t>
              </a:r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r>
                <a:rPr lang="en-US" sz="2400" dirty="0"/>
                <a:t>affordable hardware</a:t>
              </a:r>
            </a:p>
            <a:p>
              <a:pPr>
                <a:buNone/>
              </a:pPr>
              <a:endParaRPr lang="it-IT" sz="2400" b="1" dirty="0"/>
            </a:p>
            <a:p>
              <a:pPr>
                <a:buNone/>
              </a:pPr>
              <a:endParaRPr lang="it-IT" sz="2400" b="1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endParaRPr lang="it-IT" sz="2400" dirty="0"/>
            </a:p>
          </p:txBody>
        </p:sp>
        <p:pic>
          <p:nvPicPr>
            <p:cNvPr id="3074" name="Picture 2" descr="C:\Program Files\Microsoft Office\MEDIA\CAGCAT10\j0285750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10" y="4714884"/>
              <a:ext cx="1976200" cy="121444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7" name="Group 15"/>
          <p:cNvGrpSpPr/>
          <p:nvPr/>
        </p:nvGrpSpPr>
        <p:grpSpPr>
          <a:xfrm>
            <a:off x="3295632" y="1857364"/>
            <a:ext cx="2571768" cy="4554194"/>
            <a:chOff x="3286116" y="1857364"/>
            <a:chExt cx="2571768" cy="4154983"/>
          </a:xfrm>
          <a:solidFill>
            <a:schemeClr val="bg1">
              <a:lumMod val="9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3286116" y="1857364"/>
              <a:ext cx="2571768" cy="415498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400" b="1" u="sng" dirty="0"/>
                <a:t>Demand</a:t>
              </a:r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r>
                <a:rPr lang="en-US" sz="2400" dirty="0"/>
                <a:t>companies and individuals start to do business electronically</a:t>
              </a:r>
              <a:endParaRPr lang="en-US" sz="2400" b="1" dirty="0"/>
            </a:p>
            <a:p>
              <a:pPr>
                <a:buNone/>
              </a:pPr>
              <a:endParaRPr lang="en-US" sz="2400" b="1" dirty="0"/>
            </a:p>
            <a:p>
              <a:pPr>
                <a:buNone/>
              </a:pPr>
              <a:endParaRPr lang="en-US" sz="2400" b="1" dirty="0"/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endParaRPr lang="en-US" sz="2400" dirty="0"/>
            </a:p>
            <a:p>
              <a:endParaRPr lang="en-US" sz="2400" dirty="0"/>
            </a:p>
          </p:txBody>
        </p:sp>
        <p:pic>
          <p:nvPicPr>
            <p:cNvPr id="3080" name="Picture 8" descr="C:\Users\Stefan\AppData\Local\Microsoft\Windows\Temporary Internet Files\Content.IE5\9N77EC5D\MCj02808170000[1].wm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71884" y="4097247"/>
              <a:ext cx="2000264" cy="16500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580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If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is a Turing Machine then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sz="3600" b="1" i="1" dirty="0">
                <a:solidFill>
                  <a:srgbClr val="FF0000"/>
                </a:solidFill>
              </a:rPr>
              <a:t>M</a:t>
            </a:r>
            <a:r>
              <a:rPr lang="en-US" sz="3600" b="1" dirty="0">
                <a:solidFill>
                  <a:srgbClr val="FF0000"/>
                </a:solidFill>
              </a:rPr>
              <a:t>(</a:t>
            </a:r>
            <a:r>
              <a:rPr lang="en-US" sz="3600" b="1" i="1" dirty="0">
                <a:solidFill>
                  <a:srgbClr val="FF0000"/>
                </a:solidFill>
              </a:rPr>
              <a:t>X</a:t>
            </a:r>
            <a:r>
              <a:rPr lang="en-US" sz="36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dirty="0"/>
              <a:t>is a </a:t>
            </a:r>
            <a:r>
              <a:rPr lang="en-US" b="1" dirty="0"/>
              <a:t>random variable </a:t>
            </a:r>
            <a:r>
              <a:rPr lang="en-US" dirty="0"/>
              <a:t>denoting the </a:t>
            </a:r>
            <a:r>
              <a:rPr lang="en-US" b="1" dirty="0">
                <a:solidFill>
                  <a:srgbClr val="0070C0"/>
                </a:solidFill>
              </a:rPr>
              <a:t>output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assuming that</a:t>
            </a:r>
            <a:br>
              <a:rPr lang="en-US" dirty="0"/>
            </a:br>
            <a:r>
              <a:rPr lang="en-US" dirty="0"/>
              <a:t>the contents of the random tape was chosen </a:t>
            </a:r>
            <a:r>
              <a:rPr lang="en-US" b="1" dirty="0"/>
              <a:t>uniformly at random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38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86190"/>
            <a:ext cx="9144000" cy="22860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2880" rIns="182880" rtlCol="0" anchor="ctr"/>
          <a:lstStyle/>
          <a:p>
            <a:pPr>
              <a:buNone/>
            </a:pPr>
            <a:r>
              <a:rPr lang="en-US" sz="2700" dirty="0"/>
              <a:t>If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r>
              <a:rPr lang="it-IT" sz="2700" b="1" dirty="0">
                <a:solidFill>
                  <a:srgbClr val="C00000"/>
                </a:solidFill>
                <a:latin typeface="Lucida Calligraphy"/>
              </a:rPr>
              <a:t> </a:t>
            </a:r>
            <a:r>
              <a:rPr lang="en-US" sz="2700" dirty="0"/>
              <a:t>is a set then </a:t>
            </a:r>
          </a:p>
          <a:p>
            <a:pPr algn="ctr">
              <a:buNone/>
            </a:pPr>
            <a:r>
              <a:rPr lang="en-US" sz="2700" b="1" i="1" dirty="0">
                <a:solidFill>
                  <a:srgbClr val="FF0000"/>
                </a:solidFill>
              </a:rPr>
              <a:t>Y </a:t>
            </a:r>
            <a:r>
              <a:rPr lang="en-GB" sz="27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←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endParaRPr lang="en-US" sz="27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700" dirty="0"/>
              <a:t>means that </a:t>
            </a: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i="1" dirty="0"/>
              <a:t> </a:t>
            </a:r>
            <a:r>
              <a:rPr lang="en-US" sz="2700" dirty="0"/>
              <a:t>is chosen uniformly at random from the set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r>
              <a:rPr lang="it-IT" sz="2700" dirty="0">
                <a:latin typeface="Lucida Calligraphy"/>
              </a:rPr>
              <a:t>.</a:t>
            </a:r>
            <a:endParaRPr lang="en-US" sz="2700" dirty="0"/>
          </a:p>
        </p:txBody>
      </p:sp>
      <p:sp>
        <p:nvSpPr>
          <p:cNvPr id="4" name="Rectangle 3"/>
          <p:cNvSpPr/>
          <p:nvPr/>
        </p:nvSpPr>
        <p:spPr>
          <a:xfrm>
            <a:off x="0" y="1357298"/>
            <a:ext cx="9144000" cy="242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tlCol="0" anchor="ctr"/>
          <a:lstStyle/>
          <a:p>
            <a:pPr algn="ctr">
              <a:buNone/>
            </a:pP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b="1" dirty="0">
                <a:solidFill>
                  <a:srgbClr val="FF0000"/>
                </a:solidFill>
              </a:rPr>
              <a:t> </a:t>
            </a:r>
            <a:r>
              <a:rPr lang="en-GB" sz="27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← </a:t>
            </a:r>
            <a:r>
              <a:rPr lang="en-US" sz="2700" b="1" i="1" dirty="0">
                <a:solidFill>
                  <a:srgbClr val="FF0000"/>
                </a:solidFill>
              </a:rPr>
              <a:t>M</a:t>
            </a:r>
            <a:r>
              <a:rPr lang="en-US" sz="2700" b="1" dirty="0">
                <a:solidFill>
                  <a:srgbClr val="FF0000"/>
                </a:solidFill>
              </a:rPr>
              <a:t>(</a:t>
            </a:r>
            <a:r>
              <a:rPr lang="en-US" sz="2700" b="1" i="1" dirty="0">
                <a:solidFill>
                  <a:srgbClr val="FF0000"/>
                </a:solidFill>
              </a:rPr>
              <a:t>X</a:t>
            </a:r>
            <a:r>
              <a:rPr lang="en-US" sz="2700" b="1" dirty="0">
                <a:solidFill>
                  <a:srgbClr val="FF0000"/>
                </a:solidFill>
              </a:rPr>
              <a:t>) </a:t>
            </a:r>
          </a:p>
          <a:p>
            <a:pPr>
              <a:buNone/>
            </a:pPr>
            <a:r>
              <a:rPr lang="en-US" sz="2700" dirty="0"/>
              <a:t>means that the variable </a:t>
            </a: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dirty="0"/>
              <a:t> takes the value that </a:t>
            </a:r>
            <a:r>
              <a:rPr lang="en-US" sz="2700" b="1" i="1" dirty="0">
                <a:solidFill>
                  <a:srgbClr val="FF0000"/>
                </a:solidFill>
              </a:rPr>
              <a:t>M</a:t>
            </a:r>
            <a:r>
              <a:rPr lang="en-US" sz="2700" i="1" dirty="0">
                <a:solidFill>
                  <a:srgbClr val="C00000"/>
                </a:solidFill>
              </a:rPr>
              <a:t> </a:t>
            </a:r>
            <a:r>
              <a:rPr lang="en-US" sz="2700" dirty="0"/>
              <a:t>outputs on input </a:t>
            </a:r>
            <a:r>
              <a:rPr lang="en-US" sz="2700" b="1" i="1" dirty="0">
                <a:solidFill>
                  <a:srgbClr val="FF0000"/>
                </a:solidFill>
              </a:rPr>
              <a:t>X</a:t>
            </a:r>
            <a:r>
              <a:rPr lang="en-US" sz="2700" dirty="0"/>
              <a:t> (assuming the random input is chosen uniformly).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47" y="359339"/>
            <a:ext cx="7886700" cy="665021"/>
          </a:xfrm>
        </p:spPr>
        <p:txBody>
          <a:bodyPr>
            <a:normAutofit fontScale="90000"/>
          </a:bodyPr>
          <a:lstStyle/>
          <a:p>
            <a:r>
              <a:rPr lang="en-US" dirty="0"/>
              <a:t>More notation</a:t>
            </a:r>
          </a:p>
        </p:txBody>
      </p:sp>
    </p:spTree>
    <p:extLst>
      <p:ext uri="{BB962C8B-B14F-4D97-AF65-F5344CB8AC3E}">
        <p14:creationId xmlns:p14="http://schemas.microsoft.com/office/powerpoint/2010/main" val="11783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28596" y="1643050"/>
            <a:ext cx="8358246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“</a:t>
            </a:r>
            <a:r>
              <a:rPr lang="en-US" sz="2400" b="1" dirty="0">
                <a:solidFill>
                  <a:srgbClr val="0070C0"/>
                </a:solidFill>
              </a:rPr>
              <a:t>very small</a:t>
            </a:r>
            <a:r>
              <a:rPr lang="en-US" sz="2400" dirty="0"/>
              <a:t>”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=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>
                <a:solidFill>
                  <a:srgbClr val="0070C0"/>
                </a:solidFill>
              </a:rPr>
              <a:t>negligible</a:t>
            </a:r>
            <a:r>
              <a:rPr lang="en-US" sz="2400" dirty="0"/>
              <a:t>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=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approaches </a:t>
            </a:r>
            <a:r>
              <a:rPr lang="pl-PL" sz="2400" b="1" dirty="0">
                <a:solidFill>
                  <a:srgbClr val="FF0000"/>
                </a:solidFill>
              </a:rPr>
              <a:t>0</a:t>
            </a:r>
            <a:r>
              <a:rPr lang="pl-PL" sz="2400" dirty="0">
                <a:solidFill>
                  <a:srgbClr val="993300"/>
                </a:solidFill>
              </a:rPr>
              <a:t> </a:t>
            </a:r>
            <a:r>
              <a:rPr lang="pl-PL" sz="2400" b="1" dirty="0">
                <a:solidFill>
                  <a:srgbClr val="0070C0"/>
                </a:solidFill>
              </a:rPr>
              <a:t>faster than the inverse of any polynomial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Very small?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785786" y="142852"/>
            <a:ext cx="868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accent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1950" y="4200500"/>
                <a:ext cx="8534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Formally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: </a:t>
                </a:r>
                <a:r>
                  <a:rPr lang="en-US" sz="2400" b="1" dirty="0">
                    <a:solidFill>
                      <a:srgbClr val="FF0000"/>
                    </a:solidFill>
                    <a:latin typeface="Bodoni MT" panose="02070603080606020203" pitchFamily="18" charset="0"/>
                  </a:rPr>
                  <a:t>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→ </a:t>
                </a:r>
                <a:r>
                  <a:rPr lang="en-US" sz="2400" b="1" dirty="0">
                    <a:solidFill>
                      <a:srgbClr val="FF0000"/>
                    </a:solidFill>
                    <a:latin typeface="Bodoni MT" panose="02070603080606020203" pitchFamily="18" charset="0"/>
                  </a:rPr>
                  <a:t>R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negligible if for every positive integer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sz="2400" i="1" dirty="0"/>
                  <a:t> </a:t>
                </a:r>
                <a:r>
                  <a:rPr lang="en-US" sz="2400" dirty="0"/>
                  <a:t>there exists an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 </a:t>
                </a:r>
                <a:r>
                  <a:rPr lang="en-US" sz="2400" dirty="0"/>
                  <a:t>such that for all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 &gt; N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4200500"/>
                <a:ext cx="853440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071" t="-3101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57600" imgH="6908800" progId="Equation.3">
                  <p:embed/>
                </p:oleObj>
              </mc:Choice>
              <mc:Fallback>
                <p:oleObj name="Equation" r:id="rId5" imgW="3657600" imgH="69088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86118" y="5893090"/>
                <a:ext cx="178202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18" y="5893090"/>
                <a:ext cx="1782026" cy="786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3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Negligible or not?</a:t>
            </a:r>
            <a:endParaRPr lang="en-US"/>
          </a:p>
        </p:txBody>
      </p:sp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5374343" y="3807801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5374343" y="2921913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5374343" y="4617881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5374343" y="5503769"/>
            <a:ext cx="9960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no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9964" name="Text Box 28"/>
          <p:cNvSpPr txBox="1">
            <a:spLocks noChangeArrowheads="1"/>
          </p:cNvSpPr>
          <p:nvPr/>
        </p:nvSpPr>
        <p:spPr bwMode="auto">
          <a:xfrm>
            <a:off x="5374343" y="2051880"/>
            <a:ext cx="9960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no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25593" y="1880064"/>
                <a:ext cx="1685013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593" y="1880064"/>
                <a:ext cx="1685013" cy="786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65293" y="2981951"/>
                <a:ext cx="1845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93" y="2981951"/>
                <a:ext cx="184531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660" b="-197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17753" y="3759326"/>
                <a:ext cx="1992853" cy="51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53" y="3759326"/>
                <a:ext cx="1992853" cy="5101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21233" y="5269007"/>
                <a:ext cx="2088970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33" y="5269007"/>
                <a:ext cx="2088970" cy="786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21261" y="4585176"/>
                <a:ext cx="2289345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1" y="4585176"/>
                <a:ext cx="2289345" cy="4780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2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3" grpId="0"/>
      <p:bldP spid="39956" grpId="0"/>
      <p:bldP spid="39958" grpId="0"/>
      <p:bldP spid="39963" grpId="0"/>
      <p:bldP spid="39964" grpId="0"/>
      <p:bldP spid="4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5082885"/>
            <a:ext cx="9144000" cy="9167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negligible function multiplied by a polynomial is negligible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* poly =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3390915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sum of two negligible functions is a negligible function: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2547945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product of two polynomials is a polynomial: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poly * poly = poly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0" y="1690689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sum of two polynomials is a polynomial: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poly + poly = poly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Nice properties of these notions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97076" y="4492851"/>
            <a:ext cx="1549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Moreover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30804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animBg="1"/>
      <p:bldP spid="28680" grpId="0" animBg="1"/>
      <p:bldP spid="28679" grpId="0" animBg="1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1357298"/>
            <a:ext cx="9144000" cy="2895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Security parameter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314497"/>
            <a:ext cx="8763000" cy="2311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pl-PL" sz="2400" dirty="0"/>
              <a:t>The terms </a:t>
            </a:r>
            <a:r>
              <a:rPr lang="en-US" sz="2400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negligible</a:t>
            </a:r>
            <a:r>
              <a:rPr lang="en-US" sz="2400" dirty="0"/>
              <a:t>” and “</a:t>
            </a: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en-US" sz="2400" dirty="0"/>
              <a:t>” make sense only if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and the </a:t>
            </a:r>
            <a:r>
              <a:rPr lang="en-US" sz="2400" b="1" dirty="0"/>
              <a:t>adversary</a:t>
            </a:r>
            <a:r>
              <a:rPr lang="en-US" sz="2400" dirty="0"/>
              <a:t> take an additional input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called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security parameter</a:t>
            </a:r>
            <a:r>
              <a:rPr lang="en-US" sz="2400" b="1" dirty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In other words: we consider an infinite sequence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b="1" dirty="0">
                <a:solidFill>
                  <a:srgbClr val="FF0000"/>
                </a:solidFill>
              </a:rPr>
              <a:t>(1</a:t>
            </a:r>
            <a:r>
              <a:rPr lang="en-US" sz="2400" b="1" baseline="30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),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b="1" dirty="0">
                <a:solidFill>
                  <a:srgbClr val="FF0000"/>
                </a:solidFill>
              </a:rPr>
              <a:t>(1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),... </a:t>
            </a:r>
            <a:r>
              <a:rPr lang="en-US" sz="2400" dirty="0"/>
              <a:t>of schemes.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14986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Typically,</a:t>
            </a:r>
            <a:r>
              <a:rPr lang="en-US" sz="2000" b="0" dirty="0">
                <a:solidFill>
                  <a:schemeClr val="tx1"/>
                </a:solidFill>
              </a:rPr>
              <a:t> we will say that  </a:t>
            </a:r>
            <a:r>
              <a:rPr lang="en-US" sz="2000" dirty="0"/>
              <a:t>a</a:t>
            </a:r>
            <a:r>
              <a:rPr lang="pl-PL" sz="2000" dirty="0"/>
              <a:t> </a:t>
            </a:r>
            <a:r>
              <a:rPr lang="en-US" sz="2000" b="1" dirty="0"/>
              <a:t>scheme</a:t>
            </a:r>
            <a:r>
              <a:rPr lang="pl-PL" sz="2000" b="1" dirty="0"/>
              <a:t> </a:t>
            </a:r>
            <a:r>
              <a:rPr lang="pl-PL" sz="2000" b="1" dirty="0">
                <a:solidFill>
                  <a:srgbClr val="FF0000"/>
                </a:solidFill>
              </a:rPr>
              <a:t>X</a:t>
            </a:r>
            <a:r>
              <a:rPr lang="pl-PL" sz="2000" b="1" dirty="0">
                <a:solidFill>
                  <a:schemeClr val="tx1"/>
                </a:solidFill>
              </a:rPr>
              <a:t> </a:t>
            </a:r>
            <a:r>
              <a:rPr lang="pl-PL" sz="2000" b="1" dirty="0"/>
              <a:t>is secure </a:t>
            </a:r>
            <a:r>
              <a:rPr lang="en-US" sz="2000" b="0" dirty="0">
                <a:solidFill>
                  <a:schemeClr val="tx1"/>
                </a:solidFill>
              </a:rPr>
              <a:t>if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 Box 7"/>
              <p:cNvSpPr txBox="1">
                <a:spLocks noChangeArrowheads="1"/>
              </p:cNvSpPr>
              <p:nvPr/>
            </p:nvSpPr>
            <p:spPr bwMode="auto">
              <a:xfrm>
                <a:off x="1099976" y="1929139"/>
                <a:ext cx="1589435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148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9976" y="1929139"/>
                <a:ext cx="1589435" cy="15696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591355" y="3356375"/>
            <a:ext cx="2606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polynomial</a:t>
            </a:r>
            <a:r>
              <a:rPr lang="pl-PL" sz="1800" b="1" dirty="0">
                <a:solidFill>
                  <a:srgbClr val="FF0000"/>
                </a:solidFill>
              </a:rPr>
              <a:t>-time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Turing Machine</a:t>
            </a:r>
            <a:r>
              <a:rPr lang="en-US" sz="1800" b="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2971800" y="2743200"/>
            <a:ext cx="56330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pl-PL" sz="2400" b="1" dirty="0">
                <a:solidFill>
                  <a:schemeClr val="tx1"/>
                </a:solidFill>
              </a:rPr>
              <a:t>breaks the scheme</a:t>
            </a:r>
            <a:r>
              <a:rPr lang="pl-PL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X</a:t>
            </a:r>
            <a:r>
              <a:rPr lang="pl-PL" sz="2400" b="1" dirty="0">
                <a:solidFill>
                  <a:srgbClr val="FF0000"/>
                </a:solidFill>
              </a:rPr>
              <a:t>) </a:t>
            </a:r>
            <a:r>
              <a:rPr lang="pl-PL" sz="2400" b="1" dirty="0">
                <a:solidFill>
                  <a:schemeClr val="tx1"/>
                </a:solidFill>
              </a:rPr>
              <a:t>is </a:t>
            </a:r>
            <a:r>
              <a:rPr lang="pl-PL" sz="2400" b="1" dirty="0">
                <a:solidFill>
                  <a:srgbClr val="FF0000"/>
                </a:solidFill>
              </a:rPr>
              <a:t>negligible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9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  <p:bldP spid="30727" grpId="0"/>
      <p:bldP spid="30728" grpId="0"/>
      <p:bldP spid="307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A5DE-0BEC-43A3-B44D-F4A706C1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2" y="365126"/>
            <a:ext cx="8280888" cy="1325563"/>
          </a:xfrm>
        </p:spPr>
        <p:txBody>
          <a:bodyPr/>
          <a:lstStyle/>
          <a:p>
            <a:r>
              <a:rPr lang="en-US" dirty="0"/>
              <a:t>A common convention in symmetric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7E506-68D8-42F9-B09D-81B6BDCF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3604" y="2770554"/>
                <a:ext cx="5436088" cy="31602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b="1" dirty="0">
                    <a:solidFill>
                      <a:srgbClr val="FF0000"/>
                    </a:solidFill>
                    <a:latin typeface="Lucida Calligraphy"/>
                  </a:rPr>
                  <a:t>K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Lucida Calligraphy"/>
                </a:endParaRPr>
              </a:p>
              <a:p>
                <a:pPr marL="0" indent="0">
                  <a:buNone/>
                </a:pPr>
                <a:r>
                  <a:rPr lang="pl-PL" b="1" dirty="0">
                    <a:solidFill>
                      <a:srgbClr val="FF0000"/>
                    </a:solidFill>
                    <a:latin typeface="Lucida Calligraphy"/>
                  </a:rPr>
                  <a:t>M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it-IT" b="1" dirty="0">
                    <a:solidFill>
                      <a:srgbClr val="FF0000"/>
                    </a:solidFill>
                    <a:latin typeface="Lucida Calligraphy"/>
                  </a:rPr>
                  <a:t> C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7E506-68D8-42F9-B09D-81B6BDCF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3604" y="2770554"/>
                <a:ext cx="5436088" cy="3160224"/>
              </a:xfrm>
              <a:blipFill>
                <a:blip r:embed="rId2"/>
                <a:stretch>
                  <a:fillRect l="-2354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1A71141-F339-4755-9E7E-80D1EA41FFEA}"/>
              </a:ext>
            </a:extLst>
          </p:cNvPr>
          <p:cNvSpPr/>
          <p:nvPr/>
        </p:nvSpPr>
        <p:spPr>
          <a:xfrm>
            <a:off x="3981938" y="2717679"/>
            <a:ext cx="2958123" cy="590062"/>
          </a:xfrm>
          <a:prstGeom prst="wedgeRectCallout">
            <a:avLst>
              <a:gd name="adj1" fmla="val -61256"/>
              <a:gd name="adj2" fmla="val -196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security parameter</a:t>
            </a:r>
          </a:p>
        </p:txBody>
      </p:sp>
    </p:spTree>
    <p:extLst>
      <p:ext uri="{BB962C8B-B14F-4D97-AF65-F5344CB8AC3E}">
        <p14:creationId xmlns:p14="http://schemas.microsoft.com/office/powerpoint/2010/main" val="4908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 err="1"/>
              <a:t>Example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596" y="1071546"/>
            <a:ext cx="800002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security parameter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 – </a:t>
            </a:r>
            <a:r>
              <a:rPr lang="en-US" sz="2400" b="1" i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is the length of the secret key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 other words: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always a random element of </a:t>
            </a: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720" y="3000372"/>
            <a:ext cx="738783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adversary can always </a:t>
            </a:r>
            <a:r>
              <a:rPr lang="en-US" sz="2400" b="1" dirty="0"/>
              <a:t>guess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with probability 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baseline="30000" dirty="0">
                <a:solidFill>
                  <a:srgbClr val="FF0000"/>
                </a:solidFill>
              </a:rPr>
              <a:t>-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This probability </a:t>
            </a:r>
            <a:r>
              <a:rPr lang="en-US" sz="2400" b="1" dirty="0"/>
              <a:t>is negligible</a:t>
            </a:r>
            <a:r>
              <a:rPr lang="en-US" sz="24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8720" y="4714884"/>
            <a:ext cx="729043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He can also </a:t>
            </a:r>
            <a:r>
              <a:rPr lang="en-US" sz="2400" b="1" dirty="0"/>
              <a:t>enumerate all possible keys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in time 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</a:t>
            </a:r>
          </a:p>
          <a:p>
            <a:r>
              <a:rPr lang="en-US" sz="2400" dirty="0"/>
              <a:t>(the “brute force” attack)</a:t>
            </a:r>
          </a:p>
          <a:p>
            <a:endParaRPr lang="en-US" sz="2400" dirty="0"/>
          </a:p>
          <a:p>
            <a:r>
              <a:rPr lang="en-US" sz="2400" dirty="0"/>
              <a:t>This time </a:t>
            </a:r>
            <a:r>
              <a:rPr lang="en-US" sz="2400" b="1" dirty="0"/>
              <a:t>is exponential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8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-43031" y="3429000"/>
            <a:ext cx="9187031" cy="16755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0" y="1219200"/>
            <a:ext cx="91440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/>
              <a:t>Is this the right approach?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056" y="1371600"/>
            <a:ext cx="7348576" cy="5486400"/>
          </a:xfrm>
        </p:spPr>
        <p:txBody>
          <a:bodyPr>
            <a:noAutofit/>
          </a:bodyPr>
          <a:lstStyle/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Advantages</a:t>
            </a:r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pl-PL" sz="2000" dirty="0"/>
              <a:t>Al</a:t>
            </a:r>
            <a:r>
              <a:rPr lang="en-US" sz="2000" dirty="0"/>
              <a:t>l types of </a:t>
            </a:r>
            <a:r>
              <a:rPr lang="en-US" sz="2000" b="1" dirty="0"/>
              <a:t>Turing Machines</a:t>
            </a:r>
            <a:r>
              <a:rPr lang="en-US" sz="2000" dirty="0"/>
              <a:t> are “equivalent” </a:t>
            </a:r>
            <a:r>
              <a:rPr lang="pl-PL" sz="2000" dirty="0"/>
              <a:t>up to a </a:t>
            </a:r>
            <a:r>
              <a:rPr lang="en-US" sz="2000" dirty="0"/>
              <a:t>“</a:t>
            </a:r>
            <a:r>
              <a:rPr lang="en-US" sz="2000" b="1" dirty="0"/>
              <a:t>polynomial reduction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Therefore we do need to specify the details of the model.</a:t>
            </a:r>
            <a:br>
              <a:rPr lang="en-US" sz="2000" dirty="0"/>
            </a:br>
            <a:endParaRPr lang="en-US" sz="2000" dirty="0"/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2000" dirty="0"/>
              <a:t>The formulas get much simpler.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Disadvantage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000" dirty="0"/>
              <a:t>Asymptotic results don’t tell us anything about security of the </a:t>
            </a:r>
            <a:r>
              <a:rPr lang="en-US" sz="2000" b="1" dirty="0"/>
              <a:t>concrete systems</a:t>
            </a:r>
            <a:r>
              <a:rPr lang="en-US" sz="2000" dirty="0"/>
              <a:t>.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However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000" dirty="0"/>
              <a:t>Usually one can prove </a:t>
            </a:r>
            <a:r>
              <a:rPr lang="en-US" sz="2000" b="1" dirty="0"/>
              <a:t>formally</a:t>
            </a:r>
            <a:r>
              <a:rPr lang="en-US" sz="2000" dirty="0"/>
              <a:t> an asymptotic result and then argue </a:t>
            </a:r>
            <a:r>
              <a:rPr lang="en-US" sz="2000" b="1" dirty="0"/>
              <a:t>informally</a:t>
            </a:r>
            <a:r>
              <a:rPr lang="en-US" sz="2000" dirty="0"/>
              <a:t> that “the constants are reasonable”</a:t>
            </a:r>
          </a:p>
          <a:p>
            <a:pPr marL="533400" indent="-533400" algn="r">
              <a:lnSpc>
                <a:spcPct val="80000"/>
              </a:lnSpc>
              <a:buFontTx/>
              <a:buNone/>
            </a:pPr>
            <a:r>
              <a:rPr lang="en-US" sz="2000" dirty="0"/>
              <a:t>(and can be calculated if one really wants).</a:t>
            </a:r>
          </a:p>
        </p:txBody>
      </p:sp>
      <p:pic>
        <p:nvPicPr>
          <p:cNvPr id="29702" name="Picture 6" descr="MCj042384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98232"/>
            <a:ext cx="838200" cy="809625"/>
          </a:xfrm>
          <a:prstGeom prst="rect">
            <a:avLst/>
          </a:prstGeom>
          <a:noFill/>
        </p:spPr>
      </p:pic>
      <p:pic>
        <p:nvPicPr>
          <p:cNvPr id="29704" name="Picture 8" descr="MCj0423842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981200"/>
            <a:ext cx="774700" cy="838200"/>
          </a:xfrm>
          <a:prstGeom prst="rect">
            <a:avLst/>
          </a:prstGeom>
          <a:noFill/>
        </p:spPr>
      </p:pic>
      <p:pic>
        <p:nvPicPr>
          <p:cNvPr id="29705" name="Picture 9" descr="MCj0429827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181600"/>
            <a:ext cx="1163638" cy="142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65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8" grpId="0" animBg="1"/>
      <p:bldP spid="2970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43200" y="1600200"/>
            <a:ext cx="6172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past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encrypting messages (mostly for the military applications).</a:t>
            </a: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Now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science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securing digital communication and transactions (encryption, authentication, digital signatures, e-cash, auctions, etc..)</a:t>
            </a: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1714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495800"/>
            <a:ext cx="2438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137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19" y="-44457"/>
            <a:ext cx="78867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3962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Cryptology = cryptography + cryptanalysis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This convention is </a:t>
            </a:r>
            <a:r>
              <a:rPr lang="en-US" b="1" dirty="0"/>
              <a:t>slightly artificial </a:t>
            </a:r>
            <a:r>
              <a:rPr lang="en-US" dirty="0"/>
              <a:t>and often ignored.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Common usage: </a:t>
            </a:r>
          </a:p>
          <a:p>
            <a:pPr algn="ctr">
              <a:buNone/>
            </a:pPr>
            <a:r>
              <a:rPr lang="en-US" b="1" dirty="0"/>
              <a:t>“cryptanalysis of X” = “breaking X”</a:t>
            </a:r>
          </a:p>
          <a:p>
            <a:pPr algn="ctr"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Common abbreviation: </a:t>
            </a:r>
            <a:r>
              <a:rPr lang="en-US" b="1" dirty="0"/>
              <a:t>“crypto”</a:t>
            </a:r>
          </a:p>
          <a:p>
            <a:pPr algn="ctr">
              <a:buNone/>
            </a:pPr>
            <a:endParaRPr lang="en-US" b="1" dirty="0"/>
          </a:p>
        </p:txBody>
      </p:sp>
      <p:sp>
        <p:nvSpPr>
          <p:cNvPr id="4" name="Rectangular Callout 3"/>
          <p:cNvSpPr/>
          <p:nvPr/>
        </p:nvSpPr>
        <p:spPr>
          <a:xfrm>
            <a:off x="1828800" y="1524000"/>
            <a:ext cx="3357586" cy="747706"/>
          </a:xfrm>
          <a:prstGeom prst="wedgeRectCallout">
            <a:avLst>
              <a:gd name="adj1" fmla="val 9108"/>
              <a:gd name="adj2" fmla="val 849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constructing secure systems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562600" y="1524000"/>
            <a:ext cx="3357586" cy="595306"/>
          </a:xfrm>
          <a:prstGeom prst="wedgeRectCallout">
            <a:avLst>
              <a:gd name="adj1" fmla="val -26014"/>
              <a:gd name="adj2" fmla="val 1339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breaking the systems</a:t>
            </a:r>
          </a:p>
        </p:txBody>
      </p:sp>
    </p:spTree>
    <p:extLst>
      <p:ext uri="{BB962C8B-B14F-4D97-AF65-F5344CB8AC3E}">
        <p14:creationId xmlns:p14="http://schemas.microsoft.com/office/powerpoint/2010/main" val="22526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</TotalTime>
  <Words>4482</Words>
  <Application>Microsoft Macintosh PowerPoint</Application>
  <PresentationFormat>On-screen Show (4:3)</PresentationFormat>
  <Paragraphs>960</Paragraphs>
  <Slides>79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ＭＳ Ｐゴシック</vt:lpstr>
      <vt:lpstr>Arial</vt:lpstr>
      <vt:lpstr>Arial Rounded MT Bold</vt:lpstr>
      <vt:lpstr>Bodoni MT</vt:lpstr>
      <vt:lpstr>Calibri</vt:lpstr>
      <vt:lpstr>Cambria</vt:lpstr>
      <vt:lpstr>Cambria Math</vt:lpstr>
      <vt:lpstr>Gill Sans MT</vt:lpstr>
      <vt:lpstr>Lucida Calligraphy</vt:lpstr>
      <vt:lpstr>SFRM1095</vt:lpstr>
      <vt:lpstr>Symbol</vt:lpstr>
      <vt:lpstr>Verdana</vt:lpstr>
      <vt:lpstr>Wingdings 2</vt:lpstr>
      <vt:lpstr>Office Theme</vt:lpstr>
      <vt:lpstr>Equation</vt:lpstr>
      <vt:lpstr>Chapter 1 Introduction to Cryptography </vt:lpstr>
      <vt:lpstr>Basic information</vt:lpstr>
      <vt:lpstr>Basic information</vt:lpstr>
      <vt:lpstr>Plan</vt:lpstr>
      <vt:lpstr>Historical cryptography</vt:lpstr>
      <vt:lpstr>Modern cryptography</vt:lpstr>
      <vt:lpstr>What happened in the seventies?</vt:lpstr>
      <vt:lpstr>Cryptography</vt:lpstr>
      <vt:lpstr>Terminology</vt:lpstr>
      <vt:lpstr>Do citizens have a right to analyse and use strong cryptography? </vt:lpstr>
      <vt:lpstr>“Crypto wars”</vt:lpstr>
      <vt:lpstr>Arguments for crypto control</vt:lpstr>
      <vt:lpstr>Arguments against crypto control</vt:lpstr>
      <vt:lpstr>Three components of the course</vt:lpstr>
      <vt:lpstr>Practical aspects</vt:lpstr>
      <vt:lpstr>Mathematical foundations</vt:lpstr>
      <vt:lpstr>New horizons</vt:lpstr>
      <vt:lpstr>This course is not about</vt:lpstr>
      <vt:lpstr>Cryptography – general picture</vt:lpstr>
      <vt:lpstr>Preliminary plan of the lectures</vt:lpstr>
      <vt:lpstr>Encryption schemes (a very general picture)</vt:lpstr>
      <vt:lpstr>Art vs. science</vt:lpstr>
      <vt:lpstr>Provable security</vt:lpstr>
      <vt:lpstr>Provable security – the motivation</vt:lpstr>
      <vt:lpstr>Kerckhoffs' principle</vt:lpstr>
      <vt:lpstr>A more refined picture</vt:lpstr>
      <vt:lpstr>Kerckhoffs' principle – the motivation</vt:lpstr>
      <vt:lpstr>A mathematical view</vt:lpstr>
      <vt:lpstr>Plan</vt:lpstr>
      <vt:lpstr>Shift cipher</vt:lpstr>
      <vt:lpstr>Security of the shift cipher</vt:lpstr>
      <vt:lpstr>Substitution cipher</vt:lpstr>
      <vt:lpstr>How to break the substitution cipher?</vt:lpstr>
      <vt:lpstr>Other famous historical ciphers</vt:lpstr>
      <vt:lpstr>A highly recommended historical book on breaking Enigma</vt:lpstr>
      <vt:lpstr>In the past ciphers were designed in an ad-hoc manner</vt:lpstr>
      <vt:lpstr>Plan</vt:lpstr>
      <vt:lpstr>Defining “security of an encryption scheme” is not trivial.</vt:lpstr>
      <vt:lpstr>Idea 1</vt:lpstr>
      <vt:lpstr>Idea 2</vt:lpstr>
      <vt:lpstr>Idea 3</vt:lpstr>
      <vt:lpstr>Idea 4</vt:lpstr>
      <vt:lpstr>Example</vt:lpstr>
      <vt:lpstr>How to formalize the “Idea 4”?</vt:lpstr>
      <vt:lpstr>Equivalently:</vt:lpstr>
      <vt:lpstr>A perfectly-secret scheme: one-time pad</vt:lpstr>
      <vt:lpstr>Perfect secrecy of the one-time pad</vt:lpstr>
      <vt:lpstr>Observation</vt:lpstr>
      <vt:lpstr>Why the one-time pad is not practical?</vt:lpstr>
      <vt:lpstr>PowerPoint Presentation</vt:lpstr>
      <vt:lpstr>Practicality?</vt:lpstr>
      <vt:lpstr>Venona project (1946 – 1980)</vt:lpstr>
      <vt:lpstr>Outlook</vt:lpstr>
      <vt:lpstr>What to do?</vt:lpstr>
      <vt:lpstr>Quantum cryptography</vt:lpstr>
      <vt:lpstr>Quantum cryptography</vt:lpstr>
      <vt:lpstr>Statements by security agencies</vt:lpstr>
      <vt:lpstr>Terms not to confuse</vt:lpstr>
      <vt:lpstr>A satellite scenario</vt:lpstr>
      <vt:lpstr>Ueli Maurer (1993): noisy channel.</vt:lpstr>
      <vt:lpstr>Bounded-Storage Model</vt:lpstr>
      <vt:lpstr>Plan</vt:lpstr>
      <vt:lpstr>How to reason about the bounded computing power?</vt:lpstr>
      <vt:lpstr>Real cryptography starts here:</vt:lpstr>
      <vt:lpstr>Computationally-bounded adversary</vt:lpstr>
      <vt:lpstr>A better idea</vt:lpstr>
      <vt:lpstr>What to do?</vt:lpstr>
      <vt:lpstr>Efficiently computable?</vt:lpstr>
      <vt:lpstr>Probabilistic Turing Machines</vt:lpstr>
      <vt:lpstr>Some notation</vt:lpstr>
      <vt:lpstr>More notation</vt:lpstr>
      <vt:lpstr>Very small?</vt:lpstr>
      <vt:lpstr>Negligible or not?</vt:lpstr>
      <vt:lpstr>Nice properties of these notions</vt:lpstr>
      <vt:lpstr>Security parameter</vt:lpstr>
      <vt:lpstr>A common convention in symmetric encryption</vt:lpstr>
      <vt:lpstr>Example</vt:lpstr>
      <vt:lpstr>Is this the right approach?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360</cp:revision>
  <dcterms:created xsi:type="dcterms:W3CDTF">2015-07-03T16:44:25Z</dcterms:created>
  <dcterms:modified xsi:type="dcterms:W3CDTF">2025-10-07T08:49:23Z</dcterms:modified>
</cp:coreProperties>
</file>